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1188" r:id="rId2"/>
    <p:sldId id="1190" r:id="rId3"/>
    <p:sldId id="1191" r:id="rId4"/>
    <p:sldId id="1189" r:id="rId5"/>
    <p:sldId id="1224" r:id="rId6"/>
    <p:sldId id="374" r:id="rId7"/>
    <p:sldId id="351" r:id="rId8"/>
    <p:sldId id="321" r:id="rId9"/>
    <p:sldId id="1219" r:id="rId10"/>
    <p:sldId id="347" r:id="rId11"/>
    <p:sldId id="1223" r:id="rId12"/>
    <p:sldId id="1192" r:id="rId13"/>
    <p:sldId id="1225" r:id="rId14"/>
    <p:sldId id="1200" r:id="rId15"/>
    <p:sldId id="1194" r:id="rId16"/>
    <p:sldId id="1196" r:id="rId17"/>
    <p:sldId id="1193" r:id="rId18"/>
    <p:sldId id="371" r:id="rId19"/>
    <p:sldId id="426" r:id="rId20"/>
    <p:sldId id="1201" r:id="rId21"/>
    <p:sldId id="1203" r:id="rId22"/>
    <p:sldId id="1202" r:id="rId23"/>
    <p:sldId id="1204" r:id="rId24"/>
    <p:sldId id="1205" r:id="rId25"/>
    <p:sldId id="284" r:id="rId26"/>
    <p:sldId id="1206" r:id="rId27"/>
    <p:sldId id="1207" r:id="rId28"/>
    <p:sldId id="1208" r:id="rId29"/>
    <p:sldId id="1209" r:id="rId30"/>
    <p:sldId id="1210" r:id="rId31"/>
    <p:sldId id="1176" r:id="rId32"/>
    <p:sldId id="1220" r:id="rId33"/>
    <p:sldId id="425" r:id="rId34"/>
    <p:sldId id="1211" r:id="rId35"/>
    <p:sldId id="1212" r:id="rId36"/>
    <p:sldId id="1213" r:id="rId37"/>
    <p:sldId id="1214" r:id="rId38"/>
    <p:sldId id="1215" r:id="rId39"/>
    <p:sldId id="1216" r:id="rId40"/>
    <p:sldId id="1199" r:id="rId41"/>
    <p:sldId id="1198" r:id="rId42"/>
    <p:sldId id="261" r:id="rId43"/>
  </p:sldIdLst>
  <p:sldSz cx="9144000" cy="5143500" type="screen16x9"/>
  <p:notesSz cx="6858000" cy="91440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Master Title Page" id="{8191BDDD-7D3A-3945-A07B-7AE87034CAE2}">
          <p14:sldIdLst/>
        </p14:section>
        <p14:section name="Section Title" id="{8A0B76AC-F263-DF4E-B982-E706B259F36E}">
          <p14:sldIdLst>
            <p14:sldId id="1188"/>
            <p14:sldId id="1190"/>
            <p14:sldId id="1191"/>
            <p14:sldId id="1189"/>
            <p14:sldId id="1224"/>
            <p14:sldId id="374"/>
            <p14:sldId id="351"/>
            <p14:sldId id="321"/>
            <p14:sldId id="1219"/>
            <p14:sldId id="347"/>
            <p14:sldId id="1223"/>
            <p14:sldId id="1192"/>
            <p14:sldId id="1225"/>
            <p14:sldId id="1200"/>
            <p14:sldId id="1194"/>
            <p14:sldId id="1196"/>
            <p14:sldId id="1193"/>
            <p14:sldId id="371"/>
            <p14:sldId id="426"/>
            <p14:sldId id="1201"/>
            <p14:sldId id="1203"/>
            <p14:sldId id="1202"/>
            <p14:sldId id="1204"/>
            <p14:sldId id="1205"/>
            <p14:sldId id="284"/>
            <p14:sldId id="1206"/>
            <p14:sldId id="1207"/>
            <p14:sldId id="1208"/>
            <p14:sldId id="1209"/>
            <p14:sldId id="1210"/>
            <p14:sldId id="1176"/>
            <p14:sldId id="1220"/>
            <p14:sldId id="425"/>
            <p14:sldId id="1211"/>
            <p14:sldId id="1212"/>
            <p14:sldId id="1213"/>
            <p14:sldId id="1214"/>
            <p14:sldId id="1215"/>
            <p14:sldId id="1216"/>
            <p14:sldId id="1199"/>
            <p14:sldId id="1198"/>
            <p14:sldId id="261"/>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21A33"/>
    <a:srgbClr val="2B2B2B"/>
    <a:srgbClr val="2D517F"/>
    <a:srgbClr val="1C317F"/>
    <a:srgbClr val="2F4894"/>
    <a:srgbClr val="243F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986" autoAdjust="0"/>
    <p:restoredTop sz="95304" autoAdjust="0"/>
  </p:normalViewPr>
  <p:slideViewPr>
    <p:cSldViewPr snapToGrid="0" snapToObjects="1">
      <p:cViewPr varScale="1">
        <p:scale>
          <a:sx n="106" d="100"/>
          <a:sy n="106" d="100"/>
        </p:scale>
        <p:origin x="192" y="3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5" d="100"/>
        <a:sy n="115" d="100"/>
      </p:scale>
      <p:origin x="0" y="1128"/>
    </p:cViewPr>
  </p:sorterViewPr>
  <p:notesViewPr>
    <p:cSldViewPr snapToGrid="0" snapToObjects="1">
      <p:cViewPr varScale="1">
        <p:scale>
          <a:sx n="75" d="100"/>
          <a:sy n="75" d="100"/>
        </p:scale>
        <p:origin x="3504" y="1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4DE2F0-A06B-8E45-BE3F-339E394551E8}" type="datetime1">
              <a:rPr lang="en-US" smtClean="0"/>
              <a:pPr/>
              <a:t>6/11/19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C9279C-4CFC-5448-ACBE-905E3A03887F}" type="slidenum">
              <a:rPr lang="en-US" smtClean="0"/>
              <a:pPr/>
              <a:t>‹#›</a:t>
            </a:fld>
            <a:endParaRPr lang="en-US"/>
          </a:p>
        </p:txBody>
      </p:sp>
    </p:spTree>
    <p:extLst>
      <p:ext uri="{BB962C8B-B14F-4D97-AF65-F5344CB8AC3E}">
        <p14:creationId xmlns:p14="http://schemas.microsoft.com/office/powerpoint/2010/main" val="41302801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80EA3D-7DB3-5C4E-BF23-8FAA90E525F2}" type="datetime1">
              <a:rPr lang="en-US" smtClean="0"/>
              <a:pPr/>
              <a:t>6/11/19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986B1-0A42-064B-A626-C7A521D7AFBE}" type="slidenum">
              <a:rPr lang="en-US" smtClean="0"/>
              <a:pPr/>
              <a:t>‹#›</a:t>
            </a:fld>
            <a:endParaRPr lang="en-US"/>
          </a:p>
        </p:txBody>
      </p:sp>
    </p:spTree>
    <p:extLst>
      <p:ext uri="{BB962C8B-B14F-4D97-AF65-F5344CB8AC3E}">
        <p14:creationId xmlns:p14="http://schemas.microsoft.com/office/powerpoint/2010/main" val="1784666140"/>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bottom image is B0402+379 (VLBA image).  The compact images just below center are likely black holes which are in orbit around each other, and which we would expect to merge in some millions of years.</a:t>
            </a:r>
            <a:endParaRPr lang="en-US" dirty="0"/>
          </a:p>
          <a:p>
            <a:endParaRPr lang="en-US" dirty="0"/>
          </a:p>
        </p:txBody>
      </p:sp>
      <p:sp>
        <p:nvSpPr>
          <p:cNvPr id="4" name="Slide Number Placeholder 3"/>
          <p:cNvSpPr>
            <a:spLocks noGrp="1"/>
          </p:cNvSpPr>
          <p:nvPr>
            <p:ph type="sldNum" sz="quarter" idx="10"/>
          </p:nvPr>
        </p:nvSpPr>
        <p:spPr/>
        <p:txBody>
          <a:bodyPr/>
          <a:lstStyle/>
          <a:p>
            <a:fld id="{77DF00FE-2868-724A-9A19-6E5D29B146F0}" type="slidenum">
              <a:rPr lang="en-US" smtClean="0"/>
              <a:pPr/>
              <a:t>6</a:t>
            </a:fld>
            <a:endParaRPr lang="en-US"/>
          </a:p>
        </p:txBody>
      </p:sp>
    </p:spTree>
    <p:extLst>
      <p:ext uri="{BB962C8B-B14F-4D97-AF65-F5344CB8AC3E}">
        <p14:creationId xmlns:p14="http://schemas.microsoft.com/office/powerpoint/2010/main" val="1767113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522DA8-ABF0-0C4B-9DEB-C971C15D618E}" type="slidenum">
              <a:rPr lang="en-US"/>
              <a:pPr/>
              <a:t>42</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t>Not fair to call it an interferometer - the rub is that in the case of an interferometer your resolution goes inversely with the separation of your receivers.  With GWs you’re always sampling the same beam pattern.  Beam doesn’t get smaller.</a:t>
            </a:r>
          </a:p>
        </p:txBody>
      </p:sp>
    </p:spTree>
    <p:extLst>
      <p:ext uri="{BB962C8B-B14F-4D97-AF65-F5344CB8AC3E}">
        <p14:creationId xmlns:p14="http://schemas.microsoft.com/office/powerpoint/2010/main" val="301010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4D78C11-4710-D64C-8958-1C8A8F0CFF09}" type="slidenum">
              <a:rPr lang="en-US"/>
              <a:pPr/>
              <a:t>7</a:t>
            </a:fld>
            <a:endParaRPr lang="en-US"/>
          </a:p>
        </p:txBody>
      </p:sp>
      <p:sp>
        <p:nvSpPr>
          <p:cNvPr id="28675" name="Rectangle 2"/>
          <p:cNvSpPr>
            <a:spLocks noGrp="1" noRot="1" noChangeAspect="1" noChangeArrowheads="1" noTextEdit="1"/>
          </p:cNvSpPr>
          <p:nvPr>
            <p:ph type="sldImg"/>
          </p:nvPr>
        </p:nvSpPr>
        <p:spPr>
          <a:solidFill>
            <a:srgbClr val="FFFFFF"/>
          </a:solidFill>
          <a:ln/>
        </p:spPr>
      </p:sp>
      <p:sp>
        <p:nvSpPr>
          <p:cNvPr id="28676" name="Text Box 3"/>
          <p:cNvSpPr>
            <a:spLocks noGrp="1" noChangeArrowheads="1"/>
          </p:cNvSpPr>
          <p:nvPr>
            <p:ph type="body" idx="1"/>
          </p:nvPr>
        </p:nvSpPr>
        <p:spPr>
          <a:noFill/>
          <a:ln/>
        </p:spPr>
        <p:txBody>
          <a:bodyPr wrap="none" anchor="ctr"/>
          <a:lstStyle/>
          <a:p>
            <a:pPr eaLnBrk="1" hangingPunct="1"/>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77505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986B1-0A42-064B-A626-C7A521D7AFBE}" type="slidenum">
              <a:rPr lang="en-US" smtClean="0"/>
              <a:pPr/>
              <a:t>8</a:t>
            </a:fld>
            <a:endParaRPr lang="en-US"/>
          </a:p>
        </p:txBody>
      </p:sp>
    </p:spTree>
    <p:extLst>
      <p:ext uri="{BB962C8B-B14F-4D97-AF65-F5344CB8AC3E}">
        <p14:creationId xmlns:p14="http://schemas.microsoft.com/office/powerpoint/2010/main" val="125606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227372D-6A8E-4C4E-93F0-7417D1A39A55}"/>
              </a:ext>
            </a:extLst>
          </p:cNvPr>
          <p:cNvSpPr txBox="1">
            <a:spLocks noGrp="1"/>
          </p:cNvSpPr>
          <p:nvPr>
            <p:ph type="sldNum" sz="quarter" idx="5"/>
          </p:nvPr>
        </p:nvSpPr>
        <p:spPr>
          <a:ln/>
        </p:spPr>
        <p:txBody>
          <a:bodyPr lIns="0" tIns="0" rIns="0" bIns="0" anchor="b" anchorCtr="0">
            <a:spAutoFit/>
          </a:bodyPr>
          <a:lstStyle/>
          <a:p>
            <a:pPr lvl="0"/>
            <a:fld id="{0FFAAA9C-6CE7-894B-BAC0-BEACCA2ED84E}" type="slidenum">
              <a:t>10</a:t>
            </a:fld>
            <a:endParaRPr lang="en-US"/>
          </a:p>
        </p:txBody>
      </p:sp>
      <p:sp>
        <p:nvSpPr>
          <p:cNvPr id="2" name="Slide Image Placeholder 1">
            <a:extLst>
              <a:ext uri="{FF2B5EF4-FFF2-40B4-BE49-F238E27FC236}">
                <a16:creationId xmlns:a16="http://schemas.microsoft.com/office/drawing/2014/main" id="{1AC4E9AC-874E-6141-8F7E-6E9EB9A937D0}"/>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E0D8D26-D71C-9C4F-8AB0-0D0CD77446A2}"/>
              </a:ext>
            </a:extLst>
          </p:cNvPr>
          <p:cNvSpPr txBox="1">
            <a:spLocks noGrp="1"/>
          </p:cNvSpPr>
          <p:nvPr>
            <p:ph type="body" sz="quarter" idx="1"/>
          </p:nvPr>
        </p:nvSpPr>
        <p:spPr/>
        <p:txBody>
          <a:bodyPr>
            <a:spAutoFit/>
          </a:bodyPr>
          <a:lstStyle/>
          <a:p>
            <a:endParaRPr lang="en-US"/>
          </a:p>
        </p:txBody>
      </p:sp>
    </p:spTree>
    <p:extLst>
      <p:ext uri="{BB962C8B-B14F-4D97-AF65-F5344CB8AC3E}">
        <p14:creationId xmlns:p14="http://schemas.microsoft.com/office/powerpoint/2010/main" val="2851949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522DA8-ABF0-0C4B-9DEB-C971C15D618E}" type="slidenum">
              <a:rPr lang="en-US"/>
              <a:pPr/>
              <a:t>19</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t>Not fair to call it an interferometer - the rub is that in the case of an interferometer your resolution goes inversely with the separation of your receivers.  With GWs you’re always sampling the same beam pattern.  Beam doesn’t get smaller.</a:t>
            </a:r>
          </a:p>
        </p:txBody>
      </p:sp>
    </p:spTree>
    <p:extLst>
      <p:ext uri="{BB962C8B-B14F-4D97-AF65-F5344CB8AC3E}">
        <p14:creationId xmlns:p14="http://schemas.microsoft.com/office/powerpoint/2010/main" val="282437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43F4416-382B-0D4F-9F38-7A6F92C16FB0}"/>
              </a:ext>
            </a:extLst>
          </p:cNvPr>
          <p:cNvSpPr txBox="1">
            <a:spLocks noGrp="1"/>
          </p:cNvSpPr>
          <p:nvPr>
            <p:ph type="sldNum" sz="quarter" idx="5"/>
          </p:nvPr>
        </p:nvSpPr>
        <p:spPr>
          <a:ln/>
        </p:spPr>
        <p:txBody>
          <a:bodyPr lIns="0" tIns="0" rIns="0" bIns="0" anchor="b" anchorCtr="0">
            <a:spAutoFit/>
          </a:bodyPr>
          <a:lstStyle/>
          <a:p>
            <a:pPr lvl="0"/>
            <a:fld id="{A095D1C1-E288-9043-817F-5EDE82F00A76}" type="slidenum">
              <a:t>25</a:t>
            </a:fld>
            <a:endParaRPr lang="en-US"/>
          </a:p>
        </p:txBody>
      </p:sp>
      <p:sp>
        <p:nvSpPr>
          <p:cNvPr id="2" name="Slide Image Placeholder 1">
            <a:extLst>
              <a:ext uri="{FF2B5EF4-FFF2-40B4-BE49-F238E27FC236}">
                <a16:creationId xmlns:a16="http://schemas.microsoft.com/office/drawing/2014/main" id="{E4BABE71-8C21-6140-86B4-CF38B06E623F}"/>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4DC3011-9F8E-5647-A267-EB4B1C9B0627}"/>
              </a:ext>
            </a:extLst>
          </p:cNvPr>
          <p:cNvSpPr txBox="1">
            <a:spLocks noGrp="1"/>
          </p:cNvSpPr>
          <p:nvPr>
            <p:ph type="body" sz="quarter" idx="1"/>
          </p:nvPr>
        </p:nvSpPr>
        <p:spPr/>
        <p:txBody>
          <a:bodyPr>
            <a:spAutoFit/>
          </a:bodyPr>
          <a:lstStyle/>
          <a:p>
            <a:endParaRPr lang="en-US" dirty="0"/>
          </a:p>
        </p:txBody>
      </p:sp>
    </p:spTree>
    <p:extLst>
      <p:ext uri="{BB962C8B-B14F-4D97-AF65-F5344CB8AC3E}">
        <p14:creationId xmlns:p14="http://schemas.microsoft.com/office/powerpoint/2010/main" val="176969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986B1-0A42-064B-A626-C7A521D7AFBE}" type="slidenum">
              <a:rPr lang="en-US" smtClean="0"/>
              <a:pPr/>
              <a:t>27</a:t>
            </a:fld>
            <a:endParaRPr lang="en-US"/>
          </a:p>
        </p:txBody>
      </p:sp>
    </p:spTree>
    <p:extLst>
      <p:ext uri="{BB962C8B-B14F-4D97-AF65-F5344CB8AC3E}">
        <p14:creationId xmlns:p14="http://schemas.microsoft.com/office/powerpoint/2010/main" val="789026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522DA8-ABF0-0C4B-9DEB-C971C15D618E}" type="slidenum">
              <a:rPr lang="en-US"/>
              <a:pPr/>
              <a:t>32</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t>Not fair to call it an interferometer - the rub is that in the case of an interferometer your resolution goes inversely with the separation of your receivers.  With GWs you’re always sampling the same beam pattern.  Beam doesn’t get smaller.</a:t>
            </a:r>
          </a:p>
        </p:txBody>
      </p:sp>
    </p:spTree>
    <p:extLst>
      <p:ext uri="{BB962C8B-B14F-4D97-AF65-F5344CB8AC3E}">
        <p14:creationId xmlns:p14="http://schemas.microsoft.com/office/powerpoint/2010/main" val="1505721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notice that the correlation never gets higher than 0.5.</a:t>
            </a:r>
            <a:r>
              <a:rPr lang="en-US" baseline="0" dirty="0"/>
              <a:t>  From a pair of pulsars that are in the same direction you can’t expect, on average, better than 50% correlation because of the pulsar term.  But over many pairs of pulsars the pulsar term averages out to zero, and you are left with 50% correlation.</a:t>
            </a:r>
          </a:p>
          <a:p>
            <a:endParaRPr lang="en-US" baseline="0" dirty="0"/>
          </a:p>
          <a:p>
            <a:r>
              <a:rPr lang="en-US" baseline="0" dirty="0"/>
              <a:t>You can think about this another way.  Remember that shape I showed you about 10 slides ago – the four lobed pattern.  This is an average, or a collapsing of that pattern into 2 dimensions, in the following sense.  Let’s bring back up that shape (next slide), remember that represents the response to a single gravitational wave traveling in the </a:t>
            </a:r>
            <a:r>
              <a:rPr lang="en-US" baseline="0" dirty="0" err="1"/>
              <a:t>z</a:t>
            </a:r>
            <a:r>
              <a:rPr lang="en-US" baseline="0" dirty="0"/>
              <a:t>-direction, with a particular polarization.  Imagine all the ways that you plunk down any two pulsars on that pattern spaced 20 degrees apart.  In some cases their residuals will be highly correlated (show a highly correlated pair) and some will be anti-correlated! (show an anti-correlated pair) and there will be everything in between.  On average, though, they will be correlated at the 40% level.  </a:t>
            </a:r>
          </a:p>
          <a:p>
            <a:endParaRPr lang="en-US" baseline="0" dirty="0"/>
          </a:p>
          <a:p>
            <a:r>
              <a:rPr lang="en-US" baseline="0" dirty="0"/>
              <a:t>Now just to adjust the thought experiment a little bit – we don’t have zillions of pairs of pulsars, we only have 30 or 40, but we imagine that the gravitational waves will be coming from all different directions, which will have the same effect as I described above.</a:t>
            </a:r>
          </a:p>
          <a:p>
            <a:endParaRPr lang="en-US" baseline="0" dirty="0"/>
          </a:p>
          <a:p>
            <a:r>
              <a:rPr lang="en-US" baseline="0" dirty="0"/>
              <a:t>So that’s where the </a:t>
            </a:r>
            <a:r>
              <a:rPr lang="en-US" baseline="0" dirty="0" err="1"/>
              <a:t>hellings</a:t>
            </a:r>
            <a:r>
              <a:rPr lang="en-US" baseline="0" dirty="0"/>
              <a:t> and downs curve comes from.</a:t>
            </a:r>
          </a:p>
          <a:p>
            <a:endParaRPr lang="en-US" baseline="0" dirty="0"/>
          </a:p>
          <a:p>
            <a:r>
              <a:rPr lang="en-US" baseline="0" dirty="0"/>
              <a:t>So if you actually detect the presence of this curve you have detected a stochastic background of gravitational waves.  There’s nothing else that could produce this curve.  </a:t>
            </a:r>
          </a:p>
          <a:p>
            <a:endParaRPr lang="en-US" baseline="0" dirty="0"/>
          </a:p>
          <a:p>
            <a:r>
              <a:rPr lang="en-US" baseline="0" dirty="0"/>
              <a:t>As a note of interest, there are other possible curves, if GR is not </a:t>
            </a:r>
            <a:r>
              <a:rPr lang="en-US" baseline="0" dirty="0" err="1"/>
              <a:t>Einsteinian</a:t>
            </a:r>
            <a:r>
              <a:rPr lang="en-US" baseline="0" dirty="0"/>
              <a:t>, or more precisely if the polarization is not transverse traceless.  Rick </a:t>
            </a:r>
            <a:r>
              <a:rPr lang="en-US" baseline="0" dirty="0" err="1"/>
              <a:t>Jenet</a:t>
            </a:r>
            <a:r>
              <a:rPr lang="en-US" baseline="0" dirty="0"/>
              <a:t> and KJ Lee have a done a lot of work on that and I invite to look at Lee, </a:t>
            </a:r>
            <a:r>
              <a:rPr lang="en-US" baseline="0" dirty="0" err="1"/>
              <a:t>jenet</a:t>
            </a:r>
            <a:r>
              <a:rPr lang="en-US" baseline="0" dirty="0"/>
              <a:t> and Price 2008.</a:t>
            </a:r>
          </a:p>
          <a:p>
            <a:r>
              <a:rPr lang="en-US" baseline="0" dirty="0"/>
              <a:t>Another note of interest, whether this curve is the input or the output of your analysis is the subject of my talk next week – </a:t>
            </a:r>
            <a:r>
              <a:rPr lang="en-US" baseline="0" dirty="0" err="1"/>
              <a:t>bayesian</a:t>
            </a:r>
            <a:r>
              <a:rPr lang="en-US" baseline="0" dirty="0"/>
              <a:t> </a:t>
            </a:r>
            <a:r>
              <a:rPr lang="en-US" baseline="0" dirty="0" err="1"/>
              <a:t>vs</a:t>
            </a:r>
            <a:r>
              <a:rPr lang="en-US" baseline="0" dirty="0"/>
              <a:t> </a:t>
            </a:r>
            <a:r>
              <a:rPr lang="en-US" baseline="0" dirty="0" err="1"/>
              <a:t>frequentist</a:t>
            </a:r>
            <a:r>
              <a:rPr lang="en-US" baseline="0" dirty="0"/>
              <a:t> methods of stochastic background detection.</a:t>
            </a:r>
          </a:p>
          <a:p>
            <a:endParaRPr lang="en-US" baseline="0" dirty="0"/>
          </a:p>
          <a:p>
            <a:r>
              <a:rPr lang="en-US" baseline="0" dirty="0"/>
              <a:t>Now let’s turn to single source detection – in particular bursts.</a:t>
            </a:r>
            <a:endParaRPr lang="en-US" dirty="0"/>
          </a:p>
        </p:txBody>
      </p:sp>
      <p:sp>
        <p:nvSpPr>
          <p:cNvPr id="4" name="Slide Number Placeholder 3"/>
          <p:cNvSpPr>
            <a:spLocks noGrp="1"/>
          </p:cNvSpPr>
          <p:nvPr>
            <p:ph type="sldNum" sz="quarter" idx="10"/>
          </p:nvPr>
        </p:nvSpPr>
        <p:spPr/>
        <p:txBody>
          <a:bodyPr/>
          <a:lstStyle/>
          <a:p>
            <a:fld id="{77DF00FE-2868-724A-9A19-6E5D29B146F0}" type="slidenum">
              <a:rPr lang="en-US" smtClean="0"/>
              <a:pPr/>
              <a:t>33</a:t>
            </a:fld>
            <a:endParaRPr lang="en-US"/>
          </a:p>
        </p:txBody>
      </p:sp>
    </p:spTree>
    <p:extLst>
      <p:ext uri="{BB962C8B-B14F-4D97-AF65-F5344CB8AC3E}">
        <p14:creationId xmlns:p14="http://schemas.microsoft.com/office/powerpoint/2010/main" val="649505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3390" cy="5143157"/>
          </a:xfrm>
          <a:prstGeom prst="rect">
            <a:avLst/>
          </a:prstGeom>
        </p:spPr>
      </p:pic>
    </p:spTree>
    <p:extLst>
      <p:ext uri="{BB962C8B-B14F-4D97-AF65-F5344CB8AC3E}">
        <p14:creationId xmlns:p14="http://schemas.microsoft.com/office/powerpoint/2010/main" val="2189383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425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37ED38F2-FF2B-2D4B-A97D-F3E2E9154A38}" type="datetimeFigureOut">
              <a:rPr lang="en-US" smtClean="0"/>
              <a:t>6/11/19</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endParaRPr lang="en-US" dirty="0"/>
          </a:p>
        </p:txBody>
      </p:sp>
    </p:spTree>
    <p:extLst>
      <p:ext uri="{BB962C8B-B14F-4D97-AF65-F5344CB8AC3E}">
        <p14:creationId xmlns:p14="http://schemas.microsoft.com/office/powerpoint/2010/main" val="2635130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977D0B-89D8-3843-B261-74EB16E4F635}"/>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1612F09E-AA7A-1641-A559-E82FFABD2750}"/>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539285A0-B0CF-7C4D-9ABF-FCD64065E623}"/>
              </a:ext>
            </a:extLst>
          </p:cNvPr>
          <p:cNvSpPr>
            <a:spLocks noGrp="1"/>
          </p:cNvSpPr>
          <p:nvPr>
            <p:ph type="sldNum" sz="quarter" idx="12"/>
          </p:nvPr>
        </p:nvSpPr>
        <p:spPr/>
        <p:txBody>
          <a:bodyPr/>
          <a:lstStyle/>
          <a:p>
            <a:pPr lvl="0"/>
            <a:fld id="{2F74D3F6-9775-9A4B-B10D-40E5F0D8E907}" type="slidenum">
              <a:t>‹#›</a:t>
            </a:fld>
            <a:endParaRPr lang="en-US"/>
          </a:p>
        </p:txBody>
      </p:sp>
    </p:spTree>
    <p:extLst>
      <p:ext uri="{BB962C8B-B14F-4D97-AF65-F5344CB8AC3E}">
        <p14:creationId xmlns:p14="http://schemas.microsoft.com/office/powerpoint/2010/main" val="41379530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85900"/>
            <a:ext cx="3810000"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5900"/>
            <a:ext cx="3810000"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4686300"/>
            <a:ext cx="1905000" cy="3429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4686300"/>
            <a:ext cx="2895600" cy="3429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4686300"/>
            <a:ext cx="1905000" cy="342900"/>
          </a:xfrm>
          <a:prstGeom prst="rect">
            <a:avLst/>
          </a:prstGeom>
        </p:spPr>
        <p:txBody>
          <a:bodyPr/>
          <a:lstStyle>
            <a:lvl1pPr>
              <a:defRPr smtClean="0"/>
            </a:lvl1pPr>
          </a:lstStyle>
          <a:p>
            <a:fld id="{C1C39E3B-EC25-2143-A512-BE41A1DB65C7}" type="slidenum">
              <a:rPr lang="en-US"/>
              <a:pPr/>
              <a:t>‹#›</a:t>
            </a:fld>
            <a:endParaRPr lang="en-US"/>
          </a:p>
        </p:txBody>
      </p:sp>
    </p:spTree>
    <p:extLst>
      <p:ext uri="{BB962C8B-B14F-4D97-AF65-F5344CB8AC3E}">
        <p14:creationId xmlns:p14="http://schemas.microsoft.com/office/powerpoint/2010/main" val="1656448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17"/>
          <p:cNvSpPr txBox="1">
            <a:spLocks noChangeArrowheads="1"/>
          </p:cNvSpPr>
          <p:nvPr/>
        </p:nvSpPr>
        <p:spPr bwMode="auto">
          <a:xfrm>
            <a:off x="8823970" y="4939982"/>
            <a:ext cx="301686" cy="207749"/>
          </a:xfrm>
          <a:prstGeom prst="rect">
            <a:avLst/>
          </a:prstGeom>
          <a:noFill/>
          <a:ln>
            <a:noFill/>
          </a:ln>
          <a:extLst/>
        </p:spPr>
        <p:txBody>
          <a:bodyPr wrap="none">
            <a:spAutoFit/>
          </a:bodyPr>
          <a:lstStyle>
            <a:lvl1pPr eaLnBrk="0" hangingPunct="0">
              <a:defRPr sz="1600">
                <a:solidFill>
                  <a:schemeClr val="tx1"/>
                </a:solidFill>
                <a:latin typeface="Palatino" charset="0"/>
                <a:ea typeface="ヒラギノ角ゴ Pro W3" charset="0"/>
                <a:cs typeface="ヒラギノ角ゴ Pro W3" charset="0"/>
              </a:defRPr>
            </a:lvl1pPr>
            <a:lvl2pPr marL="742950" indent="-285750" eaLnBrk="0" hangingPunct="0">
              <a:defRPr sz="1600">
                <a:solidFill>
                  <a:schemeClr val="tx1"/>
                </a:solidFill>
                <a:latin typeface="Palatino" charset="0"/>
                <a:ea typeface="ヒラギノ角ゴ Pro W3" charset="0"/>
                <a:cs typeface="ヒラギノ角ゴ Pro W3" charset="0"/>
              </a:defRPr>
            </a:lvl2pPr>
            <a:lvl3pPr marL="1143000" indent="-228600" eaLnBrk="0" hangingPunct="0">
              <a:defRPr sz="1600">
                <a:solidFill>
                  <a:schemeClr val="tx1"/>
                </a:solidFill>
                <a:latin typeface="Palatino" charset="0"/>
                <a:ea typeface="ヒラギノ角ゴ Pro W3" charset="0"/>
                <a:cs typeface="ヒラギノ角ゴ Pro W3" charset="0"/>
              </a:defRPr>
            </a:lvl3pPr>
            <a:lvl4pPr marL="1600200" indent="-228600" eaLnBrk="0" hangingPunct="0">
              <a:defRPr sz="1600">
                <a:solidFill>
                  <a:schemeClr val="tx1"/>
                </a:solidFill>
                <a:latin typeface="Palatino" charset="0"/>
                <a:ea typeface="ヒラギノ角ゴ Pro W3" charset="0"/>
                <a:cs typeface="ヒラギノ角ゴ Pro W3" charset="0"/>
              </a:defRPr>
            </a:lvl4pPr>
            <a:lvl5pPr marL="2057400" indent="-228600" eaLnBrk="0" hangingPunct="0">
              <a:defRPr sz="1600">
                <a:solidFill>
                  <a:schemeClr val="tx1"/>
                </a:solidFill>
                <a:latin typeface="Palatino" charset="0"/>
                <a:ea typeface="ヒラギノ角ゴ Pro W3" charset="0"/>
                <a:cs typeface="ヒラギノ角ゴ Pro W3" charset="0"/>
              </a:defRPr>
            </a:lvl5pPr>
            <a:lvl6pPr marL="2514600" indent="-228600" eaLnBrk="0" fontAlgn="base" hangingPunct="0">
              <a:spcBef>
                <a:spcPct val="0"/>
              </a:spcBef>
              <a:spcAft>
                <a:spcPct val="0"/>
              </a:spcAft>
              <a:defRPr sz="1600">
                <a:solidFill>
                  <a:schemeClr val="tx1"/>
                </a:solidFill>
                <a:latin typeface="Palatino" charset="0"/>
                <a:ea typeface="ヒラギノ角ゴ Pro W3" charset="0"/>
                <a:cs typeface="ヒラギノ角ゴ Pro W3" charset="0"/>
              </a:defRPr>
            </a:lvl6pPr>
            <a:lvl7pPr marL="2971800" indent="-228600" eaLnBrk="0" fontAlgn="base" hangingPunct="0">
              <a:spcBef>
                <a:spcPct val="0"/>
              </a:spcBef>
              <a:spcAft>
                <a:spcPct val="0"/>
              </a:spcAft>
              <a:defRPr sz="1600">
                <a:solidFill>
                  <a:schemeClr val="tx1"/>
                </a:solidFill>
                <a:latin typeface="Palatino" charset="0"/>
                <a:ea typeface="ヒラギノ角ゴ Pro W3" charset="0"/>
                <a:cs typeface="ヒラギノ角ゴ Pro W3" charset="0"/>
              </a:defRPr>
            </a:lvl7pPr>
            <a:lvl8pPr marL="3429000" indent="-228600" eaLnBrk="0" fontAlgn="base" hangingPunct="0">
              <a:spcBef>
                <a:spcPct val="0"/>
              </a:spcBef>
              <a:spcAft>
                <a:spcPct val="0"/>
              </a:spcAft>
              <a:defRPr sz="1600">
                <a:solidFill>
                  <a:schemeClr val="tx1"/>
                </a:solidFill>
                <a:latin typeface="Palatino" charset="0"/>
                <a:ea typeface="ヒラギノ角ゴ Pro W3" charset="0"/>
                <a:cs typeface="ヒラギノ角ゴ Pro W3" charset="0"/>
              </a:defRPr>
            </a:lvl8pPr>
            <a:lvl9pPr marL="3886200" indent="-228600" eaLnBrk="0" fontAlgn="base" hangingPunct="0">
              <a:spcBef>
                <a:spcPct val="0"/>
              </a:spcBef>
              <a:spcAft>
                <a:spcPct val="0"/>
              </a:spcAft>
              <a:defRPr sz="1600">
                <a:solidFill>
                  <a:schemeClr val="tx1"/>
                </a:solidFill>
                <a:latin typeface="Palatino" charset="0"/>
                <a:ea typeface="ヒラギノ角ゴ Pro W3" charset="0"/>
                <a:cs typeface="ヒラギノ角ゴ Pro W3" charset="0"/>
              </a:defRPr>
            </a:lvl9pPr>
          </a:lstStyle>
          <a:p>
            <a:fld id="{A8E5D8BF-33DF-6C4D-B4C5-AA52213F6D0B}" type="slidenum">
              <a:rPr lang="en-US" sz="750">
                <a:solidFill>
                  <a:srgbClr val="121A33"/>
                </a:solidFill>
                <a:latin typeface="Arial" charset="0"/>
              </a:rPr>
              <a:pPr/>
              <a:t>‹#›</a:t>
            </a:fld>
            <a:endParaRPr lang="en-US" sz="750" dirty="0">
              <a:solidFill>
                <a:srgbClr val="121A33"/>
              </a:solidFill>
              <a:latin typeface="Arial" charset="0"/>
            </a:endParaRPr>
          </a:p>
        </p:txBody>
      </p:sp>
      <p:sp>
        <p:nvSpPr>
          <p:cNvPr id="2" name="Rectangle 1"/>
          <p:cNvSpPr/>
          <p:nvPr userDrawn="1"/>
        </p:nvSpPr>
        <p:spPr>
          <a:xfrm>
            <a:off x="1968501" y="665533"/>
            <a:ext cx="7175500" cy="34289"/>
          </a:xfrm>
          <a:prstGeom prst="rect">
            <a:avLst/>
          </a:prstGeom>
          <a:gradFill flip="none" rotWithShape="1">
            <a:gsLst>
              <a:gs pos="0">
                <a:srgbClr val="2D517F"/>
              </a:gs>
              <a:gs pos="100000">
                <a:srgbClr val="121A33"/>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Placeholder 7"/>
          <p:cNvSpPr>
            <a:spLocks noGrp="1"/>
          </p:cNvSpPr>
          <p:nvPr>
            <p:ph type="title"/>
          </p:nvPr>
        </p:nvSpPr>
        <p:spPr>
          <a:xfrm>
            <a:off x="2654301" y="205980"/>
            <a:ext cx="6032500" cy="459553"/>
          </a:xfrm>
          <a:prstGeom prst="rect">
            <a:avLst/>
          </a:prstGeom>
        </p:spPr>
        <p:txBody>
          <a:bodyPr vert="horz" lIns="91440" tIns="45720" rIns="91440" bIns="45720" rtlCol="0" anchor="ctr">
            <a:normAutofit/>
          </a:bodyPr>
          <a:lstStyle/>
          <a:p>
            <a:r>
              <a:rPr lang="en-US" dirty="0"/>
              <a:t>Click to edit Master title style</a:t>
            </a:r>
          </a:p>
        </p:txBody>
      </p:sp>
      <p:pic>
        <p:nvPicPr>
          <p:cNvPr id="6" name="Picture 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3501" y="4343400"/>
            <a:ext cx="1810203" cy="742950"/>
          </a:xfrm>
          <a:prstGeom prst="rect">
            <a:avLst/>
          </a:prstGeom>
        </p:spPr>
      </p:pic>
      <p:pic>
        <p:nvPicPr>
          <p:cNvPr id="7" name="nanologo.pdf"/>
          <p:cNvPicPr>
            <a:picLocks noChangeAspect="1"/>
          </p:cNvPicPr>
          <p:nvPr userDrawn="1"/>
        </p:nvPicPr>
        <p:blipFill>
          <a:blip r:embed="rId9">
            <a:extLst/>
          </a:blip>
          <a:stretch>
            <a:fillRect/>
          </a:stretch>
        </p:blipFill>
        <p:spPr>
          <a:xfrm>
            <a:off x="5131253" y="4523014"/>
            <a:ext cx="3820877" cy="563336"/>
          </a:xfrm>
          <a:prstGeom prst="rect">
            <a:avLst/>
          </a:prstGeom>
          <a:ln w="12700">
            <a:miter lim="400000"/>
          </a:ln>
        </p:spPr>
      </p:pic>
    </p:spTree>
    <p:extLst>
      <p:ext uri="{BB962C8B-B14F-4D97-AF65-F5344CB8AC3E}">
        <p14:creationId xmlns:p14="http://schemas.microsoft.com/office/powerpoint/2010/main" val="4112039290"/>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3" r:id="rId3"/>
    <p:sldLayoutId id="2147483654" r:id="rId4"/>
    <p:sldLayoutId id="2147483655" r:id="rId5"/>
  </p:sldLayoutIdLst>
  <p:hf hdr="0" dt="0"/>
  <p:txStyles>
    <p:titleStyle>
      <a:lvl1pPr algn="l" defTabSz="342900" rtl="0" eaLnBrk="1" latinLnBrk="0" hangingPunct="1">
        <a:spcBef>
          <a:spcPct val="0"/>
        </a:spcBef>
        <a:buNone/>
        <a:defRPr sz="2100" b="1" i="1" kern="1200" baseline="0">
          <a:gradFill flip="none" rotWithShape="1">
            <a:gsLst>
              <a:gs pos="0">
                <a:srgbClr val="2D517F"/>
              </a:gs>
              <a:gs pos="100000">
                <a:srgbClr val="121A33"/>
              </a:gs>
            </a:gsLst>
            <a:lin ang="0" scaled="1"/>
            <a:tileRect/>
          </a:gradFill>
          <a:latin typeface="Arial"/>
          <a:ea typeface="+mj-ea"/>
          <a:cs typeface="Arial"/>
        </a:defRPr>
      </a:lvl1pPr>
    </p:titleStyle>
    <p:bodyStyle>
      <a:lvl1pPr marL="257175" indent="-257175" algn="l" defTabSz="342900" rtl="0" eaLnBrk="1" latinLnBrk="0" hangingPunct="1">
        <a:spcBef>
          <a:spcPct val="20000"/>
        </a:spcBef>
        <a:buFont typeface="Arial"/>
        <a:buChar char="•"/>
        <a:defRPr sz="2100" b="1" i="0" kern="1200">
          <a:solidFill>
            <a:schemeClr val="accent1">
              <a:lumMod val="75000"/>
            </a:schemeClr>
          </a:solidFill>
          <a:latin typeface="Arial"/>
          <a:ea typeface="+mn-ea"/>
          <a:cs typeface="Arial"/>
        </a:defRPr>
      </a:lvl1pPr>
      <a:lvl2pPr marL="557213" indent="-214313" algn="l" defTabSz="342900" rtl="0" eaLnBrk="1" latinLnBrk="0" hangingPunct="1">
        <a:spcBef>
          <a:spcPct val="20000"/>
        </a:spcBef>
        <a:buFont typeface="Arial"/>
        <a:buChar char="–"/>
        <a:defRPr sz="2100" b="1" i="0" kern="1200">
          <a:solidFill>
            <a:schemeClr val="accent1">
              <a:lumMod val="75000"/>
            </a:schemeClr>
          </a:solidFill>
          <a:latin typeface="Arial"/>
          <a:ea typeface="+mn-ea"/>
          <a:cs typeface="Arial"/>
        </a:defRPr>
      </a:lvl2pPr>
      <a:lvl3pPr marL="857250" indent="-171450" algn="l" defTabSz="342900" rtl="0" eaLnBrk="1" latinLnBrk="0" hangingPunct="1">
        <a:spcBef>
          <a:spcPct val="20000"/>
        </a:spcBef>
        <a:buFont typeface="Arial"/>
        <a:buChar char="•"/>
        <a:defRPr sz="1800" b="1" i="0" kern="1200">
          <a:solidFill>
            <a:schemeClr val="accent1">
              <a:lumMod val="75000"/>
            </a:schemeClr>
          </a:solidFill>
          <a:latin typeface="Arial"/>
          <a:ea typeface="+mn-ea"/>
          <a:cs typeface="Arial"/>
        </a:defRPr>
      </a:lvl3pPr>
      <a:lvl4pPr marL="1200150" indent="-171450" algn="l" defTabSz="342900" rtl="0" eaLnBrk="1" latinLnBrk="0" hangingPunct="1">
        <a:spcBef>
          <a:spcPct val="20000"/>
        </a:spcBef>
        <a:buFont typeface="Arial"/>
        <a:buChar char="–"/>
        <a:defRPr sz="1500" b="1" i="0" kern="1200">
          <a:solidFill>
            <a:schemeClr val="accent1">
              <a:lumMod val="75000"/>
            </a:schemeClr>
          </a:solidFill>
          <a:latin typeface="Arial"/>
          <a:ea typeface="+mn-ea"/>
          <a:cs typeface="Arial"/>
        </a:defRPr>
      </a:lvl4pPr>
      <a:lvl5pPr marL="1543050" indent="-171450" algn="l" defTabSz="342900" rtl="0" eaLnBrk="1" latinLnBrk="0" hangingPunct="1">
        <a:spcBef>
          <a:spcPct val="20000"/>
        </a:spcBef>
        <a:buFont typeface="Arial"/>
        <a:buChar char="»"/>
        <a:defRPr sz="1500" b="1" i="0" kern="1200">
          <a:solidFill>
            <a:schemeClr val="accent1">
              <a:lumMod val="75000"/>
            </a:schemeClr>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hyperlink" Target="http://adsabs.harvard.edu/abs/2018ApJ...859...47A" TargetMode="Externa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iopscience.iop.org/article/10.1088/0034-4885/78/12/124901/pdf" TargetMode="External"/><Relationship Id="rId2" Type="http://schemas.openxmlformats.org/officeDocument/2006/relationships/hyperlink" Target="https://github.com/ipta/ipta-2019-workshop" TargetMode="External"/><Relationship Id="rId1" Type="http://schemas.openxmlformats.org/officeDocument/2006/relationships/slideLayout" Target="../slideLayouts/slideLayout3.xml"/><Relationship Id="rId5" Type="http://schemas.openxmlformats.org/officeDocument/2006/relationships/hyperlink" Target="http://adsabs.harvard.edu/abs/2018ApJ...859...47A" TargetMode="External"/><Relationship Id="rId4" Type="http://schemas.openxmlformats.org/officeDocument/2006/relationships/hyperlink" Target="https://www.nature.com/natastron/volumes/1/issues/1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hyperlink" Target="https://www.nature.com/natastron/volumes/1/issues/12"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localhost/Users/alommen/Documents/Talks/PulsGravDetWEB.mpg" TargetMode="External"/><Relationship Id="rId1" Type="http://schemas.microsoft.com/office/2007/relationships/media" Target="file://localhost/Users/alommen/Documents/Talks/PulsGravDetWEB.mpg" TargetMode="External"/><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6B39A-594A-9641-A437-B5E607C9FA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BB8C63-5737-E24B-80D3-9F91BB798057}"/>
              </a:ext>
            </a:extLst>
          </p:cNvPr>
          <p:cNvSpPr>
            <a:spLocks noGrp="1"/>
          </p:cNvSpPr>
          <p:nvPr>
            <p:ph idx="1"/>
          </p:nvPr>
        </p:nvSpPr>
        <p:spPr/>
        <p:txBody>
          <a:bodyPr>
            <a:normAutofit/>
          </a:bodyPr>
          <a:lstStyle/>
          <a:p>
            <a:pPr marL="0" indent="0" algn="ctr">
              <a:buNone/>
            </a:pPr>
            <a:r>
              <a:rPr lang="en-US" sz="3000" dirty="0"/>
              <a:t>Pulsar Timing Array</a:t>
            </a:r>
          </a:p>
          <a:p>
            <a:pPr marL="0" indent="0" algn="ctr">
              <a:buNone/>
            </a:pPr>
            <a:r>
              <a:rPr lang="en-US" sz="3000" dirty="0"/>
              <a:t>Andrea Lommen</a:t>
            </a:r>
          </a:p>
          <a:p>
            <a:pPr marL="0" indent="0" algn="ctr">
              <a:buNone/>
            </a:pPr>
            <a:r>
              <a:rPr lang="en-US" sz="3000" dirty="0"/>
              <a:t>IPTA Pune, India 2019</a:t>
            </a:r>
          </a:p>
        </p:txBody>
      </p:sp>
      <p:sp>
        <p:nvSpPr>
          <p:cNvPr id="4" name="Footer Placeholder 3">
            <a:extLst>
              <a:ext uri="{FF2B5EF4-FFF2-40B4-BE49-F238E27FC236}">
                <a16:creationId xmlns:a16="http://schemas.microsoft.com/office/drawing/2014/main" id="{AEF66B0B-D88C-1A40-93AA-333F087F04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B6044E-EC61-BB40-B7D1-8F7E2481AD7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879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4E2C3AF9-6262-1546-96A2-6A3AC18E7F1C}"/>
              </a:ext>
            </a:extLst>
          </p:cNvPr>
          <p:cNvPicPr>
            <a:picLocks noChangeAspect="1"/>
          </p:cNvPicPr>
          <p:nvPr/>
        </p:nvPicPr>
        <p:blipFill>
          <a:blip r:embed="rId3">
            <a:lum/>
            <a:alphaModFix/>
          </a:blip>
          <a:srcRect/>
          <a:stretch>
            <a:fillRect/>
          </a:stretch>
        </p:blipFill>
        <p:spPr>
          <a:xfrm>
            <a:off x="2204357" y="797392"/>
            <a:ext cx="5797068" cy="4333837"/>
          </a:xfrm>
          <a:prstGeom prst="rect">
            <a:avLst/>
          </a:prstGeom>
          <a:noFill/>
          <a:ln>
            <a:noFill/>
          </a:ln>
        </p:spPr>
      </p:pic>
      <p:sp>
        <p:nvSpPr>
          <p:cNvPr id="4" name="TextBox 3">
            <a:extLst>
              <a:ext uri="{FF2B5EF4-FFF2-40B4-BE49-F238E27FC236}">
                <a16:creationId xmlns:a16="http://schemas.microsoft.com/office/drawing/2014/main" id="{58F75322-C352-204E-8B1C-EA32577B0F9F}"/>
              </a:ext>
            </a:extLst>
          </p:cNvPr>
          <p:cNvSpPr txBox="1"/>
          <p:nvPr/>
        </p:nvSpPr>
        <p:spPr>
          <a:xfrm>
            <a:off x="6558734" y="26699"/>
            <a:ext cx="1429465" cy="260615"/>
          </a:xfrm>
          <a:prstGeom prst="rect">
            <a:avLst/>
          </a:prstGeom>
          <a:noFill/>
          <a:ln>
            <a:noFill/>
          </a:ln>
        </p:spPr>
        <p:txBody>
          <a:bodyPr vert="horz" wrap="none" lIns="61235" tIns="30617" rIns="61235" bIns="30617" anchorCtr="0" compatLnSpc="0"/>
          <a:lstStyle/>
          <a:p>
            <a:pPr hangingPunct="0"/>
            <a:r>
              <a:rPr lang="en-US" sz="1089" b="1">
                <a:solidFill>
                  <a:srgbClr val="FFFFFF"/>
                </a:solidFill>
                <a:latin typeface="Junicode" pitchFamily="18"/>
                <a:ea typeface="Droid Sans Fallback" pitchFamily="2"/>
                <a:cs typeface="FreeSans" pitchFamily="2"/>
              </a:rPr>
              <a:t>[image: D. Champion]</a:t>
            </a:r>
          </a:p>
        </p:txBody>
      </p:sp>
      <p:sp>
        <p:nvSpPr>
          <p:cNvPr id="5" name="TextBox 4">
            <a:extLst>
              <a:ext uri="{FF2B5EF4-FFF2-40B4-BE49-F238E27FC236}">
                <a16:creationId xmlns:a16="http://schemas.microsoft.com/office/drawing/2014/main" id="{F19BE4EA-0C71-6142-955B-51E4BDD7E3E8}"/>
              </a:ext>
            </a:extLst>
          </p:cNvPr>
          <p:cNvSpPr txBox="1"/>
          <p:nvPr/>
        </p:nvSpPr>
        <p:spPr>
          <a:xfrm>
            <a:off x="2939143" y="163286"/>
            <a:ext cx="5355771" cy="477054"/>
          </a:xfrm>
          <a:prstGeom prst="rect">
            <a:avLst/>
          </a:prstGeom>
          <a:noFill/>
        </p:spPr>
        <p:txBody>
          <a:bodyPr wrap="square" rtlCol="0">
            <a:spAutoFit/>
          </a:bodyPr>
          <a:lstStyle/>
          <a:p>
            <a:r>
              <a:rPr lang="en-US" sz="2500" dirty="0"/>
              <a:t>How does this “array” actually help us?</a:t>
            </a:r>
          </a:p>
        </p:txBody>
      </p:sp>
      <p:sp>
        <p:nvSpPr>
          <p:cNvPr id="6" name="TextBox 5">
            <a:extLst>
              <a:ext uri="{FF2B5EF4-FFF2-40B4-BE49-F238E27FC236}">
                <a16:creationId xmlns:a16="http://schemas.microsoft.com/office/drawing/2014/main" id="{BCE2B6DF-FCCF-034A-84B1-D76858F508B2}"/>
              </a:ext>
            </a:extLst>
          </p:cNvPr>
          <p:cNvSpPr txBox="1"/>
          <p:nvPr/>
        </p:nvSpPr>
        <p:spPr>
          <a:xfrm>
            <a:off x="244929" y="1436914"/>
            <a:ext cx="1649185" cy="1546577"/>
          </a:xfrm>
          <a:prstGeom prst="rect">
            <a:avLst/>
          </a:prstGeom>
          <a:noFill/>
        </p:spPr>
        <p:txBody>
          <a:bodyPr wrap="square" rtlCol="0">
            <a:spAutoFit/>
          </a:bodyPr>
          <a:lstStyle/>
          <a:p>
            <a:r>
              <a:rPr lang="en-US" dirty="0"/>
              <a:t>The effect on different pulsars will be different depending upon their directional relationship to the gravitational wave.</a:t>
            </a:r>
          </a:p>
        </p:txBody>
      </p:sp>
    </p:spTree>
    <p:extLst>
      <p:ext uri="{BB962C8B-B14F-4D97-AF65-F5344CB8AC3E}">
        <p14:creationId xmlns:p14="http://schemas.microsoft.com/office/powerpoint/2010/main" val="19065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2AC3A0-0695-934C-9291-7F4FC268D920}"/>
              </a:ext>
            </a:extLst>
          </p:cNvPr>
          <p:cNvSpPr txBox="1"/>
          <p:nvPr/>
        </p:nvSpPr>
        <p:spPr>
          <a:xfrm>
            <a:off x="3037114" y="244927"/>
            <a:ext cx="4849586" cy="477054"/>
          </a:xfrm>
          <a:prstGeom prst="rect">
            <a:avLst/>
          </a:prstGeom>
          <a:noFill/>
        </p:spPr>
        <p:txBody>
          <a:bodyPr wrap="square" rtlCol="0">
            <a:spAutoFit/>
          </a:bodyPr>
          <a:lstStyle/>
          <a:p>
            <a:r>
              <a:rPr lang="en-US" sz="2500" dirty="0"/>
              <a:t>Earth and Pulsar Terms</a:t>
            </a:r>
          </a:p>
        </p:txBody>
      </p:sp>
      <p:pic>
        <p:nvPicPr>
          <p:cNvPr id="9" name="Picture 8">
            <a:extLst>
              <a:ext uri="{FF2B5EF4-FFF2-40B4-BE49-F238E27FC236}">
                <a16:creationId xmlns:a16="http://schemas.microsoft.com/office/drawing/2014/main" id="{3CDAA077-2D43-7943-A836-161AFE387FD0}"/>
              </a:ext>
            </a:extLst>
          </p:cNvPr>
          <p:cNvPicPr>
            <a:picLocks noChangeAspect="1"/>
          </p:cNvPicPr>
          <p:nvPr/>
        </p:nvPicPr>
        <p:blipFill>
          <a:blip r:embed="rId2"/>
          <a:stretch>
            <a:fillRect/>
          </a:stretch>
        </p:blipFill>
        <p:spPr>
          <a:xfrm>
            <a:off x="1006279" y="2763303"/>
            <a:ext cx="890795" cy="809814"/>
          </a:xfrm>
          <a:prstGeom prst="rect">
            <a:avLst/>
          </a:prstGeom>
        </p:spPr>
      </p:pic>
      <p:pic>
        <p:nvPicPr>
          <p:cNvPr id="11" name="Picture 10">
            <a:extLst>
              <a:ext uri="{FF2B5EF4-FFF2-40B4-BE49-F238E27FC236}">
                <a16:creationId xmlns:a16="http://schemas.microsoft.com/office/drawing/2014/main" id="{E027024D-E4F2-C249-AA5F-85B59EB073A5}"/>
              </a:ext>
            </a:extLst>
          </p:cNvPr>
          <p:cNvPicPr>
            <a:picLocks noChangeAspect="1"/>
          </p:cNvPicPr>
          <p:nvPr/>
        </p:nvPicPr>
        <p:blipFill>
          <a:blip r:embed="rId3"/>
          <a:stretch>
            <a:fillRect/>
          </a:stretch>
        </p:blipFill>
        <p:spPr>
          <a:xfrm>
            <a:off x="2639667" y="3645188"/>
            <a:ext cx="1067628" cy="993324"/>
          </a:xfrm>
          <a:prstGeom prst="rect">
            <a:avLst/>
          </a:prstGeom>
        </p:spPr>
      </p:pic>
      <p:pic>
        <p:nvPicPr>
          <p:cNvPr id="13" name="Picture 12">
            <a:extLst>
              <a:ext uri="{FF2B5EF4-FFF2-40B4-BE49-F238E27FC236}">
                <a16:creationId xmlns:a16="http://schemas.microsoft.com/office/drawing/2014/main" id="{1448260F-55D5-CC40-9F2F-3C26E81BF5A5}"/>
              </a:ext>
            </a:extLst>
          </p:cNvPr>
          <p:cNvPicPr>
            <a:picLocks noChangeAspect="1"/>
          </p:cNvPicPr>
          <p:nvPr/>
        </p:nvPicPr>
        <p:blipFill>
          <a:blip r:embed="rId4">
            <a:alphaModFix/>
            <a:extLst>
              <a:ext uri="{BEBA8EAE-BF5A-486C-A8C5-ECC9F3942E4B}">
                <a14:imgProps xmlns:a14="http://schemas.microsoft.com/office/drawing/2010/main">
                  <a14:imgLayer>
                    <a14:imgEffect>
                      <a14:brightnessContrast bright="27000"/>
                    </a14:imgEffect>
                  </a14:imgLayer>
                </a14:imgProps>
              </a:ext>
            </a:extLst>
          </a:blip>
          <a:stretch>
            <a:fillRect/>
          </a:stretch>
        </p:blipFill>
        <p:spPr>
          <a:xfrm>
            <a:off x="7557604" y="721981"/>
            <a:ext cx="1188830" cy="1113108"/>
          </a:xfrm>
          <a:prstGeom prst="rect">
            <a:avLst/>
          </a:prstGeom>
        </p:spPr>
      </p:pic>
      <p:cxnSp>
        <p:nvCxnSpPr>
          <p:cNvPr id="15" name="Straight Arrow Connector 14">
            <a:extLst>
              <a:ext uri="{FF2B5EF4-FFF2-40B4-BE49-F238E27FC236}">
                <a16:creationId xmlns:a16="http://schemas.microsoft.com/office/drawing/2014/main" id="{E7CA8490-E26B-6C43-9412-C1F05D62D0FF}"/>
              </a:ext>
            </a:extLst>
          </p:cNvPr>
          <p:cNvCxnSpPr/>
          <p:nvPr/>
        </p:nvCxnSpPr>
        <p:spPr>
          <a:xfrm flipH="1">
            <a:off x="1897074" y="1278535"/>
            <a:ext cx="6254945" cy="1752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FA63BF4-1B50-2540-B08A-7B4DC525FB07}"/>
              </a:ext>
            </a:extLst>
          </p:cNvPr>
          <p:cNvCxnSpPr/>
          <p:nvPr/>
        </p:nvCxnSpPr>
        <p:spPr>
          <a:xfrm flipH="1">
            <a:off x="3037114" y="1278535"/>
            <a:ext cx="5114905" cy="28633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C3905C2-7B66-4743-8DE8-6021C55F931D}"/>
              </a:ext>
            </a:extLst>
          </p:cNvPr>
          <p:cNvCxnSpPr>
            <a:cxnSpLocks/>
            <a:endCxn id="9" idx="3"/>
          </p:cNvCxnSpPr>
          <p:nvPr/>
        </p:nvCxnSpPr>
        <p:spPr>
          <a:xfrm flipH="1" flipV="1">
            <a:off x="1897074" y="3168210"/>
            <a:ext cx="1276407" cy="8968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Arc 25">
            <a:extLst>
              <a:ext uri="{FF2B5EF4-FFF2-40B4-BE49-F238E27FC236}">
                <a16:creationId xmlns:a16="http://schemas.microsoft.com/office/drawing/2014/main" id="{3AE5790E-C664-CB47-8689-1E0D0290385F}"/>
              </a:ext>
            </a:extLst>
          </p:cNvPr>
          <p:cNvSpPr/>
          <p:nvPr/>
        </p:nvSpPr>
        <p:spPr>
          <a:xfrm rot="3426711">
            <a:off x="1811170" y="271101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D7F251DA-2664-9442-BA72-7574263CBAC4}"/>
              </a:ext>
            </a:extLst>
          </p:cNvPr>
          <p:cNvSpPr txBox="1"/>
          <p:nvPr/>
        </p:nvSpPr>
        <p:spPr>
          <a:xfrm>
            <a:off x="2268370" y="2938201"/>
            <a:ext cx="288235" cy="400110"/>
          </a:xfrm>
          <a:prstGeom prst="rect">
            <a:avLst/>
          </a:prstGeom>
          <a:noFill/>
        </p:spPr>
        <p:txBody>
          <a:bodyPr wrap="square" rtlCol="0">
            <a:spAutoFit/>
          </a:bodyPr>
          <a:lstStyle/>
          <a:p>
            <a:r>
              <a:rPr lang="en-US" sz="2000" dirty="0">
                <a:latin typeface="Symbol" pitchFamily="2" charset="2"/>
              </a:rPr>
              <a:t>m</a:t>
            </a:r>
          </a:p>
        </p:txBody>
      </p:sp>
      <p:sp>
        <p:nvSpPr>
          <p:cNvPr id="28" name="TextBox 27">
            <a:extLst>
              <a:ext uri="{FF2B5EF4-FFF2-40B4-BE49-F238E27FC236}">
                <a16:creationId xmlns:a16="http://schemas.microsoft.com/office/drawing/2014/main" id="{6BF51382-2B13-5743-AC15-47DB9AE288D4}"/>
              </a:ext>
            </a:extLst>
          </p:cNvPr>
          <p:cNvSpPr txBox="1"/>
          <p:nvPr/>
        </p:nvSpPr>
        <p:spPr>
          <a:xfrm>
            <a:off x="4890052" y="3488635"/>
            <a:ext cx="3747052" cy="400110"/>
          </a:xfrm>
          <a:prstGeom prst="rect">
            <a:avLst/>
          </a:prstGeom>
          <a:noFill/>
        </p:spPr>
        <p:txBody>
          <a:bodyPr wrap="square" rtlCol="0">
            <a:spAutoFit/>
          </a:bodyPr>
          <a:lstStyle/>
          <a:p>
            <a:r>
              <a:rPr lang="en-US" sz="2000" dirty="0"/>
              <a:t>Delay = (d/c)(1 – cos </a:t>
            </a:r>
            <a:r>
              <a:rPr lang="en-US" sz="2000" dirty="0">
                <a:latin typeface="Symbol" pitchFamily="2" charset="2"/>
              </a:rPr>
              <a:t>m</a:t>
            </a:r>
            <a:r>
              <a:rPr lang="en-US" sz="2000" dirty="0"/>
              <a:t>) </a:t>
            </a:r>
          </a:p>
        </p:txBody>
      </p:sp>
      <p:sp>
        <p:nvSpPr>
          <p:cNvPr id="29" name="TextBox 28">
            <a:extLst>
              <a:ext uri="{FF2B5EF4-FFF2-40B4-BE49-F238E27FC236}">
                <a16:creationId xmlns:a16="http://schemas.microsoft.com/office/drawing/2014/main" id="{7B143DDF-2740-E541-9ED8-D67F7535549B}"/>
              </a:ext>
            </a:extLst>
          </p:cNvPr>
          <p:cNvSpPr txBox="1"/>
          <p:nvPr/>
        </p:nvSpPr>
        <p:spPr>
          <a:xfrm>
            <a:off x="2535277" y="3359502"/>
            <a:ext cx="276038" cy="300082"/>
          </a:xfrm>
          <a:prstGeom prst="rect">
            <a:avLst/>
          </a:prstGeom>
          <a:noFill/>
        </p:spPr>
        <p:txBody>
          <a:bodyPr wrap="square" rtlCol="0">
            <a:spAutoFit/>
          </a:bodyPr>
          <a:lstStyle/>
          <a:p>
            <a:r>
              <a:rPr lang="en-US" dirty="0"/>
              <a:t>d</a:t>
            </a:r>
          </a:p>
        </p:txBody>
      </p:sp>
      <p:cxnSp>
        <p:nvCxnSpPr>
          <p:cNvPr id="31" name="Straight Arrow Connector 30">
            <a:extLst>
              <a:ext uri="{FF2B5EF4-FFF2-40B4-BE49-F238E27FC236}">
                <a16:creationId xmlns:a16="http://schemas.microsoft.com/office/drawing/2014/main" id="{4D436EDF-B69E-0141-9708-E6E99FE59853}"/>
              </a:ext>
            </a:extLst>
          </p:cNvPr>
          <p:cNvCxnSpPr>
            <a:cxnSpLocks/>
          </p:cNvCxnSpPr>
          <p:nvPr/>
        </p:nvCxnSpPr>
        <p:spPr>
          <a:xfrm>
            <a:off x="2811315" y="3642168"/>
            <a:ext cx="330830" cy="2950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45CB3C66-1569-3047-9E0F-7111E034299A}"/>
              </a:ext>
            </a:extLst>
          </p:cNvPr>
          <p:cNvCxnSpPr>
            <a:cxnSpLocks/>
            <a:stCxn id="29" idx="1"/>
          </p:cNvCxnSpPr>
          <p:nvPr/>
        </p:nvCxnSpPr>
        <p:spPr>
          <a:xfrm flipH="1" flipV="1">
            <a:off x="2021901" y="3102017"/>
            <a:ext cx="513376" cy="4075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TextBox 34">
            <a:extLst>
              <a:ext uri="{FF2B5EF4-FFF2-40B4-BE49-F238E27FC236}">
                <a16:creationId xmlns:a16="http://schemas.microsoft.com/office/drawing/2014/main" id="{ECFDEBA0-CE40-524A-A389-D3635F902BFB}"/>
              </a:ext>
            </a:extLst>
          </p:cNvPr>
          <p:cNvSpPr txBox="1"/>
          <p:nvPr/>
        </p:nvSpPr>
        <p:spPr>
          <a:xfrm>
            <a:off x="4621697" y="4171666"/>
            <a:ext cx="4124738" cy="507831"/>
          </a:xfrm>
          <a:prstGeom prst="rect">
            <a:avLst/>
          </a:prstGeom>
          <a:noFill/>
        </p:spPr>
        <p:txBody>
          <a:bodyPr wrap="square" rtlCol="0">
            <a:spAutoFit/>
          </a:bodyPr>
          <a:lstStyle/>
          <a:p>
            <a:r>
              <a:rPr lang="en-US" dirty="0"/>
              <a:t>See the Reports on Progress in Physics article for expanded version of this</a:t>
            </a:r>
          </a:p>
        </p:txBody>
      </p:sp>
      <p:pic>
        <p:nvPicPr>
          <p:cNvPr id="36" name="Picture 35">
            <a:extLst>
              <a:ext uri="{FF2B5EF4-FFF2-40B4-BE49-F238E27FC236}">
                <a16:creationId xmlns:a16="http://schemas.microsoft.com/office/drawing/2014/main" id="{069FA71E-0C15-D04A-AD6C-CF37A4D00AD3}"/>
              </a:ext>
            </a:extLst>
          </p:cNvPr>
          <p:cNvPicPr>
            <a:picLocks noChangeAspect="1"/>
          </p:cNvPicPr>
          <p:nvPr/>
        </p:nvPicPr>
        <p:blipFill>
          <a:blip r:embed="rId5"/>
          <a:stretch>
            <a:fillRect/>
          </a:stretch>
        </p:blipFill>
        <p:spPr>
          <a:xfrm>
            <a:off x="7557604" y="542088"/>
            <a:ext cx="1543984" cy="1157988"/>
          </a:xfrm>
          <a:prstGeom prst="rect">
            <a:avLst/>
          </a:prstGeom>
        </p:spPr>
      </p:pic>
      <p:pic>
        <p:nvPicPr>
          <p:cNvPr id="38" name="Picture 37">
            <a:extLst>
              <a:ext uri="{FF2B5EF4-FFF2-40B4-BE49-F238E27FC236}">
                <a16:creationId xmlns:a16="http://schemas.microsoft.com/office/drawing/2014/main" id="{0D72346A-1354-3248-ACE5-033B359CDBA9}"/>
              </a:ext>
            </a:extLst>
          </p:cNvPr>
          <p:cNvPicPr>
            <a:picLocks noChangeAspect="1"/>
          </p:cNvPicPr>
          <p:nvPr/>
        </p:nvPicPr>
        <p:blipFill>
          <a:blip r:embed="rId6"/>
          <a:stretch>
            <a:fillRect/>
          </a:stretch>
        </p:blipFill>
        <p:spPr>
          <a:xfrm>
            <a:off x="637916" y="2546016"/>
            <a:ext cx="1532082" cy="1078396"/>
          </a:xfrm>
          <a:prstGeom prst="rect">
            <a:avLst/>
          </a:prstGeom>
        </p:spPr>
      </p:pic>
      <p:pic>
        <p:nvPicPr>
          <p:cNvPr id="40" name="Picture 39">
            <a:extLst>
              <a:ext uri="{FF2B5EF4-FFF2-40B4-BE49-F238E27FC236}">
                <a16:creationId xmlns:a16="http://schemas.microsoft.com/office/drawing/2014/main" id="{8992EF68-D2C6-AA44-A200-117ADA4657D1}"/>
              </a:ext>
            </a:extLst>
          </p:cNvPr>
          <p:cNvPicPr>
            <a:picLocks noChangeAspect="1"/>
          </p:cNvPicPr>
          <p:nvPr/>
        </p:nvPicPr>
        <p:blipFill>
          <a:blip r:embed="rId7"/>
          <a:stretch>
            <a:fillRect/>
          </a:stretch>
        </p:blipFill>
        <p:spPr>
          <a:xfrm>
            <a:off x="2361502" y="3780109"/>
            <a:ext cx="1897074" cy="663976"/>
          </a:xfrm>
          <a:prstGeom prst="rect">
            <a:avLst/>
          </a:prstGeom>
        </p:spPr>
      </p:pic>
      <p:sp>
        <p:nvSpPr>
          <p:cNvPr id="41" name="TextBox 40">
            <a:extLst>
              <a:ext uri="{FF2B5EF4-FFF2-40B4-BE49-F238E27FC236}">
                <a16:creationId xmlns:a16="http://schemas.microsoft.com/office/drawing/2014/main" id="{3DD21D83-D10B-154E-9636-C07B998F143F}"/>
              </a:ext>
            </a:extLst>
          </p:cNvPr>
          <p:cNvSpPr txBox="1"/>
          <p:nvPr/>
        </p:nvSpPr>
        <p:spPr>
          <a:xfrm>
            <a:off x="2077278" y="4929809"/>
            <a:ext cx="2911887" cy="300082"/>
          </a:xfrm>
          <a:prstGeom prst="rect">
            <a:avLst/>
          </a:prstGeom>
          <a:noFill/>
        </p:spPr>
        <p:txBody>
          <a:bodyPr wrap="none" rtlCol="0">
            <a:spAutoFit/>
          </a:bodyPr>
          <a:lstStyle/>
          <a:p>
            <a:r>
              <a:rPr lang="en-US" dirty="0"/>
              <a:t>Thanks to Tim </a:t>
            </a:r>
            <a:r>
              <a:rPr lang="en-US" dirty="0" err="1"/>
              <a:t>Pennucci</a:t>
            </a:r>
            <a:r>
              <a:rPr lang="en-US" dirty="0"/>
              <a:t> for inspiration.</a:t>
            </a:r>
          </a:p>
        </p:txBody>
      </p:sp>
    </p:spTree>
    <p:extLst>
      <p:ext uri="{BB962C8B-B14F-4D97-AF65-F5344CB8AC3E}">
        <p14:creationId xmlns:p14="http://schemas.microsoft.com/office/powerpoint/2010/main" val="241516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A2FA-CA9E-C046-A46A-0474773859E3}"/>
              </a:ext>
            </a:extLst>
          </p:cNvPr>
          <p:cNvSpPr>
            <a:spLocks noGrp="1"/>
          </p:cNvSpPr>
          <p:nvPr>
            <p:ph type="title"/>
          </p:nvPr>
        </p:nvSpPr>
        <p:spPr/>
        <p:txBody>
          <a:bodyPr/>
          <a:lstStyle/>
          <a:p>
            <a:r>
              <a:rPr lang="en-US" dirty="0"/>
              <a:t>Earth and Pulsar Terms</a:t>
            </a:r>
          </a:p>
        </p:txBody>
      </p:sp>
      <p:sp>
        <p:nvSpPr>
          <p:cNvPr id="14" name="TextBox 13">
            <a:extLst>
              <a:ext uri="{FF2B5EF4-FFF2-40B4-BE49-F238E27FC236}">
                <a16:creationId xmlns:a16="http://schemas.microsoft.com/office/drawing/2014/main" id="{8713077E-9D3D-9441-8091-A9D014C523DF}"/>
              </a:ext>
            </a:extLst>
          </p:cNvPr>
          <p:cNvSpPr txBox="1"/>
          <p:nvPr/>
        </p:nvSpPr>
        <p:spPr>
          <a:xfrm>
            <a:off x="2510292" y="4537776"/>
            <a:ext cx="1862254" cy="404085"/>
          </a:xfrm>
          <a:prstGeom prst="rect">
            <a:avLst/>
          </a:prstGeom>
          <a:noFill/>
        </p:spPr>
        <p:txBody>
          <a:bodyPr wrap="square" rtlCol="0">
            <a:spAutoFit/>
          </a:bodyPr>
          <a:lstStyle/>
          <a:p>
            <a:r>
              <a:rPr lang="en-US" sz="1013" dirty="0"/>
              <a:t>From Lommen &amp; </a:t>
            </a:r>
            <a:r>
              <a:rPr lang="en-US" sz="1013" dirty="0" err="1"/>
              <a:t>Mingarelli</a:t>
            </a:r>
            <a:r>
              <a:rPr lang="en-US" sz="1013" dirty="0"/>
              <a:t>, in prep</a:t>
            </a:r>
          </a:p>
        </p:txBody>
      </p:sp>
      <p:pic>
        <p:nvPicPr>
          <p:cNvPr id="12" name="Picture 11">
            <a:extLst>
              <a:ext uri="{FF2B5EF4-FFF2-40B4-BE49-F238E27FC236}">
                <a16:creationId xmlns:a16="http://schemas.microsoft.com/office/drawing/2014/main" id="{177A8C90-0EC4-B345-813B-B524F26F80B6}"/>
              </a:ext>
            </a:extLst>
          </p:cNvPr>
          <p:cNvPicPr>
            <a:picLocks noChangeAspect="1"/>
          </p:cNvPicPr>
          <p:nvPr/>
        </p:nvPicPr>
        <p:blipFill>
          <a:blip r:embed="rId2"/>
          <a:stretch>
            <a:fillRect/>
          </a:stretch>
        </p:blipFill>
        <p:spPr>
          <a:xfrm>
            <a:off x="3662362" y="890194"/>
            <a:ext cx="5486401" cy="3657600"/>
          </a:xfrm>
          <a:prstGeom prst="rect">
            <a:avLst/>
          </a:prstGeom>
        </p:spPr>
      </p:pic>
      <p:sp>
        <p:nvSpPr>
          <p:cNvPr id="3" name="TextBox 2">
            <a:extLst>
              <a:ext uri="{FF2B5EF4-FFF2-40B4-BE49-F238E27FC236}">
                <a16:creationId xmlns:a16="http://schemas.microsoft.com/office/drawing/2014/main" id="{B18FD580-705F-274B-90A4-B8DC15D6C07D}"/>
              </a:ext>
            </a:extLst>
          </p:cNvPr>
          <p:cNvSpPr txBox="1"/>
          <p:nvPr/>
        </p:nvSpPr>
        <p:spPr>
          <a:xfrm>
            <a:off x="178588" y="1886073"/>
            <a:ext cx="4386265" cy="715581"/>
          </a:xfrm>
          <a:prstGeom prst="rect">
            <a:avLst/>
          </a:prstGeom>
          <a:noFill/>
        </p:spPr>
        <p:txBody>
          <a:bodyPr wrap="none" rtlCol="0">
            <a:spAutoFit/>
          </a:bodyPr>
          <a:lstStyle/>
          <a:p>
            <a:r>
              <a:rPr lang="en-US" dirty="0"/>
              <a:t>Blue is the earth term.</a:t>
            </a:r>
          </a:p>
          <a:p>
            <a:r>
              <a:rPr lang="en-US" dirty="0"/>
              <a:t>Orange is the pulsar term.</a:t>
            </a:r>
          </a:p>
          <a:p>
            <a:r>
              <a:rPr lang="en-US" dirty="0"/>
              <a:t>Green is the sum of the two, and is what we would observe.</a:t>
            </a:r>
          </a:p>
        </p:txBody>
      </p:sp>
    </p:spTree>
    <p:extLst>
      <p:ext uri="{BB962C8B-B14F-4D97-AF65-F5344CB8AC3E}">
        <p14:creationId xmlns:p14="http://schemas.microsoft.com/office/powerpoint/2010/main" val="3613374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A2FA-CA9E-C046-A46A-0474773859E3}"/>
              </a:ext>
            </a:extLst>
          </p:cNvPr>
          <p:cNvSpPr>
            <a:spLocks noGrp="1"/>
          </p:cNvSpPr>
          <p:nvPr>
            <p:ph type="title"/>
          </p:nvPr>
        </p:nvSpPr>
        <p:spPr/>
        <p:txBody>
          <a:bodyPr/>
          <a:lstStyle/>
          <a:p>
            <a:r>
              <a:rPr lang="en-US" dirty="0"/>
              <a:t>Searching for single sources of GWs</a:t>
            </a:r>
          </a:p>
        </p:txBody>
      </p:sp>
      <p:sp>
        <p:nvSpPr>
          <p:cNvPr id="14" name="TextBox 13">
            <a:extLst>
              <a:ext uri="{FF2B5EF4-FFF2-40B4-BE49-F238E27FC236}">
                <a16:creationId xmlns:a16="http://schemas.microsoft.com/office/drawing/2014/main" id="{8713077E-9D3D-9441-8091-A9D014C523DF}"/>
              </a:ext>
            </a:extLst>
          </p:cNvPr>
          <p:cNvSpPr txBox="1"/>
          <p:nvPr/>
        </p:nvSpPr>
        <p:spPr>
          <a:xfrm>
            <a:off x="2510292" y="4537776"/>
            <a:ext cx="1862254" cy="404085"/>
          </a:xfrm>
          <a:prstGeom prst="rect">
            <a:avLst/>
          </a:prstGeom>
          <a:noFill/>
        </p:spPr>
        <p:txBody>
          <a:bodyPr wrap="square" rtlCol="0">
            <a:spAutoFit/>
          </a:bodyPr>
          <a:lstStyle/>
          <a:p>
            <a:r>
              <a:rPr lang="en-US" sz="1013" dirty="0"/>
              <a:t>From Lommen &amp; </a:t>
            </a:r>
            <a:r>
              <a:rPr lang="en-US" sz="1013" dirty="0" err="1"/>
              <a:t>Mingarelli</a:t>
            </a:r>
            <a:r>
              <a:rPr lang="en-US" sz="1013" dirty="0"/>
              <a:t>, in prep</a:t>
            </a:r>
          </a:p>
        </p:txBody>
      </p:sp>
      <p:pic>
        <p:nvPicPr>
          <p:cNvPr id="15" name="Picture 14">
            <a:extLst>
              <a:ext uri="{FF2B5EF4-FFF2-40B4-BE49-F238E27FC236}">
                <a16:creationId xmlns:a16="http://schemas.microsoft.com/office/drawing/2014/main" id="{5E200113-6F6B-134E-B0B6-77EB11592AE3}"/>
              </a:ext>
            </a:extLst>
          </p:cNvPr>
          <p:cNvPicPr>
            <a:picLocks noChangeAspect="1"/>
          </p:cNvPicPr>
          <p:nvPr/>
        </p:nvPicPr>
        <p:blipFill>
          <a:blip r:embed="rId2"/>
          <a:stretch>
            <a:fillRect/>
          </a:stretch>
        </p:blipFill>
        <p:spPr>
          <a:xfrm>
            <a:off x="3656805" y="886968"/>
            <a:ext cx="5486401" cy="3657600"/>
          </a:xfrm>
          <a:prstGeom prst="rect">
            <a:avLst/>
          </a:prstGeom>
        </p:spPr>
      </p:pic>
      <p:sp>
        <p:nvSpPr>
          <p:cNvPr id="13" name="TextBox 12">
            <a:extLst>
              <a:ext uri="{FF2B5EF4-FFF2-40B4-BE49-F238E27FC236}">
                <a16:creationId xmlns:a16="http://schemas.microsoft.com/office/drawing/2014/main" id="{1EF760CE-14BD-9E48-BC62-951F5C298271}"/>
              </a:ext>
            </a:extLst>
          </p:cNvPr>
          <p:cNvSpPr txBox="1"/>
          <p:nvPr/>
        </p:nvSpPr>
        <p:spPr>
          <a:xfrm>
            <a:off x="168649" y="1886073"/>
            <a:ext cx="4386265" cy="715581"/>
          </a:xfrm>
          <a:prstGeom prst="rect">
            <a:avLst/>
          </a:prstGeom>
          <a:noFill/>
        </p:spPr>
        <p:txBody>
          <a:bodyPr wrap="none" rtlCol="0">
            <a:spAutoFit/>
          </a:bodyPr>
          <a:lstStyle/>
          <a:p>
            <a:r>
              <a:rPr lang="en-US" dirty="0"/>
              <a:t>Blue is the earth term.</a:t>
            </a:r>
          </a:p>
          <a:p>
            <a:r>
              <a:rPr lang="en-US" dirty="0"/>
              <a:t>Orange is the pulsar term.</a:t>
            </a:r>
          </a:p>
          <a:p>
            <a:r>
              <a:rPr lang="en-US" dirty="0"/>
              <a:t>Green is the sum of the two, and is what we would observe.</a:t>
            </a:r>
          </a:p>
        </p:txBody>
      </p:sp>
    </p:spTree>
    <p:extLst>
      <p:ext uri="{BB962C8B-B14F-4D97-AF65-F5344CB8AC3E}">
        <p14:creationId xmlns:p14="http://schemas.microsoft.com/office/powerpoint/2010/main" val="3864948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8BEF-A698-1249-BF79-2CE2A8F3AACE}"/>
              </a:ext>
            </a:extLst>
          </p:cNvPr>
          <p:cNvSpPr>
            <a:spLocks noGrp="1"/>
          </p:cNvSpPr>
          <p:nvPr>
            <p:ph type="title"/>
          </p:nvPr>
        </p:nvSpPr>
        <p:spPr/>
        <p:txBody>
          <a:bodyPr/>
          <a:lstStyle/>
          <a:p>
            <a:r>
              <a:rPr lang="en-US" dirty="0"/>
              <a:t>The deepest, most annoying level</a:t>
            </a:r>
          </a:p>
        </p:txBody>
      </p:sp>
      <p:sp>
        <p:nvSpPr>
          <p:cNvPr id="3" name="Content Placeholder 2">
            <a:extLst>
              <a:ext uri="{FF2B5EF4-FFF2-40B4-BE49-F238E27FC236}">
                <a16:creationId xmlns:a16="http://schemas.microsoft.com/office/drawing/2014/main" id="{FC32FCBF-4466-BA4A-B9BA-41A4EE91D232}"/>
              </a:ext>
            </a:extLst>
          </p:cNvPr>
          <p:cNvSpPr>
            <a:spLocks noGrp="1"/>
          </p:cNvSpPr>
          <p:nvPr>
            <p:ph idx="1"/>
          </p:nvPr>
        </p:nvSpPr>
        <p:spPr/>
        <p:txBody>
          <a:bodyPr>
            <a:normAutofit lnSpcReduction="10000"/>
          </a:bodyPr>
          <a:lstStyle/>
          <a:p>
            <a:r>
              <a:rPr lang="en-US" dirty="0"/>
              <a:t>Noise</a:t>
            </a:r>
          </a:p>
          <a:p>
            <a:pPr lvl="1"/>
            <a:r>
              <a:rPr lang="en-US" dirty="0"/>
              <a:t>Pulsars are weak. Jim McKee talked about radiometer noise. Also called measurement noise.</a:t>
            </a:r>
          </a:p>
          <a:p>
            <a:pPr lvl="1"/>
            <a:r>
              <a:rPr lang="en-US" dirty="0"/>
              <a:t>Intrinsic noise. Dipankar discussed this. He showed single pulses from a pulsar that did not occur at the same time each pulse.</a:t>
            </a:r>
          </a:p>
          <a:p>
            <a:pPr lvl="1"/>
            <a:r>
              <a:rPr lang="en-US" dirty="0"/>
              <a:t>The way we deal with the different shape of the pulse at different frequencies. Tim is the expert on this.</a:t>
            </a:r>
          </a:p>
          <a:p>
            <a:pPr lvl="1"/>
            <a:r>
              <a:rPr lang="en-US" dirty="0"/>
              <a:t>ISM noise. We try to correct for it, but some is still left. (See Jesse and Sergio’s poster next week.)</a:t>
            </a:r>
          </a:p>
        </p:txBody>
      </p:sp>
      <p:sp>
        <p:nvSpPr>
          <p:cNvPr id="4" name="Footer Placeholder 3">
            <a:extLst>
              <a:ext uri="{FF2B5EF4-FFF2-40B4-BE49-F238E27FC236}">
                <a16:creationId xmlns:a16="http://schemas.microsoft.com/office/drawing/2014/main" id="{A945EF59-DC90-EB46-9BA6-44AAFC7B9F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89AE43-9F93-3347-A4C2-7216C3C46E74}"/>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66134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017A-DBBE-D44F-90C2-3136201E8168}"/>
              </a:ext>
            </a:extLst>
          </p:cNvPr>
          <p:cNvSpPr>
            <a:spLocks noGrp="1"/>
          </p:cNvSpPr>
          <p:nvPr>
            <p:ph type="title"/>
          </p:nvPr>
        </p:nvSpPr>
        <p:spPr/>
        <p:txBody>
          <a:bodyPr/>
          <a:lstStyle/>
          <a:p>
            <a:r>
              <a:rPr lang="en-US" dirty="0"/>
              <a:t>Noise</a:t>
            </a:r>
          </a:p>
        </p:txBody>
      </p:sp>
      <p:sp>
        <p:nvSpPr>
          <p:cNvPr id="3" name="Content Placeholder 2">
            <a:extLst>
              <a:ext uri="{FF2B5EF4-FFF2-40B4-BE49-F238E27FC236}">
                <a16:creationId xmlns:a16="http://schemas.microsoft.com/office/drawing/2014/main" id="{0613097D-AB3D-7643-BCC1-5C60CD162F01}"/>
              </a:ext>
            </a:extLst>
          </p:cNvPr>
          <p:cNvSpPr>
            <a:spLocks noGrp="1"/>
          </p:cNvSpPr>
          <p:nvPr>
            <p:ph idx="1"/>
          </p:nvPr>
        </p:nvSpPr>
        <p:spPr/>
        <p:txBody>
          <a:bodyPr>
            <a:normAutofit lnSpcReduction="10000"/>
          </a:bodyPr>
          <a:lstStyle/>
          <a:p>
            <a:r>
              <a:rPr lang="en-US" dirty="0"/>
              <a:t>Three ways of dealing with noise</a:t>
            </a:r>
          </a:p>
          <a:p>
            <a:pPr lvl="1"/>
            <a:r>
              <a:rPr lang="en-US" dirty="0"/>
              <a:t>Integrate it down (observe a lot of pulsars)</a:t>
            </a:r>
          </a:p>
          <a:p>
            <a:pPr lvl="1"/>
            <a:r>
              <a:rPr lang="en-US" dirty="0"/>
              <a:t>Reduce it</a:t>
            </a:r>
          </a:p>
          <a:p>
            <a:pPr lvl="2"/>
            <a:r>
              <a:rPr lang="en-US" dirty="0"/>
              <a:t>Find pulsars with less noise</a:t>
            </a:r>
          </a:p>
          <a:p>
            <a:pPr lvl="2"/>
            <a:r>
              <a:rPr lang="en-US" dirty="0"/>
              <a:t>Do really fancy things like Tim mentioned yesterday about dealing with wide-bandwidth systems. </a:t>
            </a:r>
          </a:p>
          <a:p>
            <a:pPr lvl="2"/>
            <a:r>
              <a:rPr lang="en-US" dirty="0"/>
              <a:t>Improve ISM mitigation – Dan </a:t>
            </a:r>
            <a:r>
              <a:rPr lang="en-US" dirty="0" err="1"/>
              <a:t>Stinebring</a:t>
            </a:r>
            <a:r>
              <a:rPr lang="en-US" dirty="0"/>
              <a:t> is talking about this next week</a:t>
            </a:r>
          </a:p>
          <a:p>
            <a:pPr lvl="1"/>
            <a:r>
              <a:rPr lang="en-US" dirty="0"/>
              <a:t>Model it</a:t>
            </a:r>
          </a:p>
          <a:p>
            <a:pPr lvl="2"/>
            <a:r>
              <a:rPr lang="en-US" dirty="0"/>
              <a:t>Bayesian analysis: Enterprise, </a:t>
            </a:r>
            <a:r>
              <a:rPr lang="en-US" dirty="0" err="1"/>
              <a:t>Temponest</a:t>
            </a:r>
            <a:endParaRPr lang="en-US" dirty="0"/>
          </a:p>
        </p:txBody>
      </p:sp>
      <p:sp>
        <p:nvSpPr>
          <p:cNvPr id="4" name="Footer Placeholder 3">
            <a:extLst>
              <a:ext uri="{FF2B5EF4-FFF2-40B4-BE49-F238E27FC236}">
                <a16:creationId xmlns:a16="http://schemas.microsoft.com/office/drawing/2014/main" id="{082CCF95-FFF0-694A-B37A-DB288BBF80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8ECF4-307C-2547-9922-2225C1957414}"/>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290503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97C-554A-BD4B-8952-ABBB8C7E0A05}"/>
              </a:ext>
            </a:extLst>
          </p:cNvPr>
          <p:cNvSpPr>
            <a:spLocks noGrp="1"/>
          </p:cNvSpPr>
          <p:nvPr>
            <p:ph type="title"/>
          </p:nvPr>
        </p:nvSpPr>
        <p:spPr/>
        <p:txBody>
          <a:bodyPr/>
          <a:lstStyle/>
          <a:p>
            <a:r>
              <a:rPr lang="en-US" dirty="0"/>
              <a:t>Sources of noise</a:t>
            </a:r>
          </a:p>
        </p:txBody>
      </p:sp>
      <p:sp>
        <p:nvSpPr>
          <p:cNvPr id="3" name="Content Placeholder 2">
            <a:extLst>
              <a:ext uri="{FF2B5EF4-FFF2-40B4-BE49-F238E27FC236}">
                <a16:creationId xmlns:a16="http://schemas.microsoft.com/office/drawing/2014/main" id="{C37E58A0-E285-9149-A530-3D5EBBA75A45}"/>
              </a:ext>
            </a:extLst>
          </p:cNvPr>
          <p:cNvSpPr>
            <a:spLocks noGrp="1"/>
          </p:cNvSpPr>
          <p:nvPr>
            <p:ph idx="1"/>
          </p:nvPr>
        </p:nvSpPr>
        <p:spPr/>
        <p:txBody>
          <a:bodyPr/>
          <a:lstStyle/>
          <a:p>
            <a:r>
              <a:rPr lang="en-US" dirty="0"/>
              <a:t>I created a </a:t>
            </a:r>
            <a:r>
              <a:rPr lang="en-US" dirty="0" err="1"/>
              <a:t>Jupyter</a:t>
            </a:r>
            <a:r>
              <a:rPr lang="en-US" dirty="0"/>
              <a:t> notebook that all the following slides are from. I’ll make it available at the end of the lecture and you can play with it if you wish!  It’s pretty fun running it again and again and looking at the different realizations of the noise. </a:t>
            </a:r>
          </a:p>
        </p:txBody>
      </p:sp>
      <p:sp>
        <p:nvSpPr>
          <p:cNvPr id="4" name="Footer Placeholder 3">
            <a:extLst>
              <a:ext uri="{FF2B5EF4-FFF2-40B4-BE49-F238E27FC236}">
                <a16:creationId xmlns:a16="http://schemas.microsoft.com/office/drawing/2014/main" id="{E4F37B24-8236-184A-B5F9-DAB8A8F597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5DD168-FCD0-C445-B2E4-B06F43B1809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5167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4BDA-D539-0D4D-819F-25783D5D6AB7}"/>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27826178-00DC-4041-90AB-CC167363F67A}"/>
              </a:ext>
            </a:extLst>
          </p:cNvPr>
          <p:cNvPicPr>
            <a:picLocks noGrp="1" noChangeAspect="1"/>
          </p:cNvPicPr>
          <p:nvPr>
            <p:ph idx="1"/>
          </p:nvPr>
        </p:nvPicPr>
        <p:blipFill>
          <a:blip r:embed="rId2"/>
          <a:stretch>
            <a:fillRect/>
          </a:stretch>
        </p:blipFill>
        <p:spPr>
          <a:xfrm>
            <a:off x="1612367" y="1200150"/>
            <a:ext cx="5919266" cy="3394075"/>
          </a:xfrm>
        </p:spPr>
      </p:pic>
      <p:sp>
        <p:nvSpPr>
          <p:cNvPr id="4" name="Footer Placeholder 3">
            <a:extLst>
              <a:ext uri="{FF2B5EF4-FFF2-40B4-BE49-F238E27FC236}">
                <a16:creationId xmlns:a16="http://schemas.microsoft.com/office/drawing/2014/main" id="{EE58A5F5-51BC-7143-8855-8498939EB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ABAF8D-B663-0F4F-AE2F-976655A510AD}"/>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71259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0386" y="597866"/>
            <a:ext cx="6032500" cy="459553"/>
          </a:xfrm>
        </p:spPr>
        <p:txBody>
          <a:bodyPr>
            <a:normAutofit fontScale="90000"/>
          </a:bodyPr>
          <a:lstStyle/>
          <a:p>
            <a:r>
              <a:rPr lang="en-US" dirty="0"/>
              <a:t>Pop Quiz #2: If a </a:t>
            </a:r>
            <a:r>
              <a:rPr lang="en-US" dirty="0" err="1"/>
              <a:t>suinsoidal</a:t>
            </a:r>
            <a:r>
              <a:rPr lang="en-US" dirty="0"/>
              <a:t> gravitational wave is traveling through the back of Einstein’s head out the front, what will happen to his head under the influence of the GW?</a:t>
            </a:r>
          </a:p>
        </p:txBody>
      </p:sp>
      <p:sp>
        <p:nvSpPr>
          <p:cNvPr id="5" name="TextBox 4"/>
          <p:cNvSpPr txBox="1"/>
          <p:nvPr/>
        </p:nvSpPr>
        <p:spPr>
          <a:xfrm>
            <a:off x="4686300" y="4857750"/>
            <a:ext cx="1486304" cy="248209"/>
          </a:xfrm>
          <a:prstGeom prst="rect">
            <a:avLst/>
          </a:prstGeom>
          <a:noFill/>
        </p:spPr>
        <p:txBody>
          <a:bodyPr wrap="none" rtlCol="0">
            <a:spAutoFit/>
          </a:bodyPr>
          <a:lstStyle/>
          <a:p>
            <a:r>
              <a:rPr lang="en-US" sz="1013" dirty="0"/>
              <a:t>Animation:  Mark </a:t>
            </a:r>
            <a:r>
              <a:rPr lang="en-US" sz="1013" dirty="0" err="1"/>
              <a:t>Purver</a:t>
            </a:r>
            <a:endParaRPr lang="en-US" sz="1013" dirty="0"/>
          </a:p>
        </p:txBody>
      </p:sp>
      <p:sp>
        <p:nvSpPr>
          <p:cNvPr id="3" name="TextBox 2">
            <a:extLst>
              <a:ext uri="{FF2B5EF4-FFF2-40B4-BE49-F238E27FC236}">
                <a16:creationId xmlns:a16="http://schemas.microsoft.com/office/drawing/2014/main" id="{1B3DF545-B989-664C-B5AC-57A438B847C6}"/>
              </a:ext>
            </a:extLst>
          </p:cNvPr>
          <p:cNvSpPr txBox="1"/>
          <p:nvPr/>
        </p:nvSpPr>
        <p:spPr>
          <a:xfrm>
            <a:off x="4359729" y="1861457"/>
            <a:ext cx="4261757" cy="1754326"/>
          </a:xfrm>
          <a:prstGeom prst="rect">
            <a:avLst/>
          </a:prstGeom>
          <a:noFill/>
        </p:spPr>
        <p:txBody>
          <a:bodyPr wrap="square" rtlCol="0">
            <a:spAutoFit/>
          </a:bodyPr>
          <a:lstStyle/>
          <a:p>
            <a:pPr marL="342900" indent="-342900">
              <a:buAutoNum type="alphaLcPeriod"/>
            </a:pPr>
            <a:r>
              <a:rPr lang="en-US" dirty="0"/>
              <a:t>Nothing.</a:t>
            </a:r>
          </a:p>
          <a:p>
            <a:pPr marL="342900" indent="-342900">
              <a:buAutoNum type="alphaLcPeriod"/>
            </a:pPr>
            <a:r>
              <a:rPr lang="en-US" dirty="0"/>
              <a:t>His head will get thicker and thinner from back to front.</a:t>
            </a:r>
          </a:p>
          <a:p>
            <a:pPr marL="342900" indent="-342900">
              <a:buAutoNum type="alphaLcPeriod"/>
            </a:pPr>
            <a:r>
              <a:rPr lang="en-US" dirty="0"/>
              <a:t>His head will get longer and shorter.</a:t>
            </a:r>
          </a:p>
          <a:p>
            <a:pPr marL="342900" indent="-342900">
              <a:buAutoNum type="alphaLcPeriod"/>
            </a:pPr>
            <a:r>
              <a:rPr lang="en-US" dirty="0"/>
              <a:t>His head will get wider and narrower.</a:t>
            </a:r>
          </a:p>
          <a:p>
            <a:pPr marL="342900" indent="-342900">
              <a:buAutoNum type="alphaLcPeriod"/>
            </a:pPr>
            <a:r>
              <a:rPr lang="en-US" dirty="0"/>
              <a:t>His head will get both wider and narrower and longer and shorter.</a:t>
            </a:r>
          </a:p>
          <a:p>
            <a:pPr marL="342900" indent="-342900">
              <a:buAutoNum type="alphaLcPeriod"/>
            </a:pPr>
            <a:r>
              <a:rPr lang="en-US" dirty="0"/>
              <a:t>Not enough information given.</a:t>
            </a:r>
          </a:p>
        </p:txBody>
      </p:sp>
      <p:pic>
        <p:nvPicPr>
          <p:cNvPr id="7" name="Picture 6">
            <a:extLst>
              <a:ext uri="{FF2B5EF4-FFF2-40B4-BE49-F238E27FC236}">
                <a16:creationId xmlns:a16="http://schemas.microsoft.com/office/drawing/2014/main" id="{57DD30F1-BF07-674F-8B5B-48BC25DD5964}"/>
              </a:ext>
            </a:extLst>
          </p:cNvPr>
          <p:cNvPicPr>
            <a:picLocks noChangeAspect="1"/>
          </p:cNvPicPr>
          <p:nvPr/>
        </p:nvPicPr>
        <p:blipFill>
          <a:blip r:embed="rId2"/>
          <a:stretch>
            <a:fillRect/>
          </a:stretch>
        </p:blipFill>
        <p:spPr>
          <a:xfrm>
            <a:off x="566814" y="1665657"/>
            <a:ext cx="3792915" cy="2275749"/>
          </a:xfrm>
          <a:prstGeom prst="rect">
            <a:avLst/>
          </a:prstGeom>
        </p:spPr>
      </p:pic>
      <p:pic>
        <p:nvPicPr>
          <p:cNvPr id="4" name="Content Placeholder 3" descr="einstein_wave.gif"/>
          <p:cNvPicPr>
            <a:picLocks noGrp="1" noChangeAspect="1"/>
          </p:cNvPicPr>
          <p:nvPr>
            <p:ph idx="1"/>
          </p:nvPr>
        </p:nvPicPr>
        <p:blipFill>
          <a:blip r:embed="rId3"/>
          <a:srcRect t="4170" b="4170"/>
          <a:stretch>
            <a:fillRect/>
          </a:stretch>
        </p:blipFill>
        <p:spPr>
          <a:xfrm>
            <a:off x="306031" y="1665657"/>
            <a:ext cx="4108709" cy="2275749"/>
          </a:xfrm>
        </p:spPr>
      </p:pic>
    </p:spTree>
    <p:extLst>
      <p:ext uri="{BB962C8B-B14F-4D97-AF65-F5344CB8AC3E}">
        <p14:creationId xmlns:p14="http://schemas.microsoft.com/office/powerpoint/2010/main" val="288720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The shape of the GW response</a:t>
            </a:r>
          </a:p>
        </p:txBody>
      </p:sp>
      <p:pic>
        <p:nvPicPr>
          <p:cNvPr id="16389" name="Picture 5" descr="pastedGraphic"/>
          <p:cNvPicPr>
            <a:picLocks noChangeAspect="1" noChangeArrowheads="1"/>
          </p:cNvPicPr>
          <p:nvPr/>
        </p:nvPicPr>
        <p:blipFill>
          <a:blip r:embed="rId3"/>
          <a:srcRect/>
          <a:stretch>
            <a:fillRect/>
          </a:stretch>
        </p:blipFill>
        <p:spPr bwMode="auto">
          <a:xfrm>
            <a:off x="2784873" y="1600201"/>
            <a:ext cx="3574256" cy="3221831"/>
          </a:xfrm>
          <a:prstGeom prst="rect">
            <a:avLst/>
          </a:prstGeom>
          <a:noFill/>
          <a:ln w="76200">
            <a:solidFill>
              <a:schemeClr val="tx2"/>
            </a:solidFill>
            <a:miter lim="800000"/>
            <a:headEnd/>
            <a:tailEnd/>
          </a:ln>
        </p:spPr>
      </p:pic>
      <p:sp>
        <p:nvSpPr>
          <p:cNvPr id="16390" name="Text Box 6"/>
          <p:cNvSpPr txBox="1">
            <a:spLocks noChangeArrowheads="1"/>
          </p:cNvSpPr>
          <p:nvPr/>
        </p:nvSpPr>
        <p:spPr bwMode="auto">
          <a:xfrm>
            <a:off x="6503194" y="4754166"/>
            <a:ext cx="1088760" cy="253916"/>
          </a:xfrm>
          <a:prstGeom prst="rect">
            <a:avLst/>
          </a:prstGeom>
          <a:noFill/>
          <a:ln w="9525">
            <a:noFill/>
            <a:miter lim="800000"/>
            <a:headEnd/>
            <a:tailEnd/>
          </a:ln>
        </p:spPr>
        <p:txBody>
          <a:bodyPr wrap="none">
            <a:prstTxWarp prst="textNoShape">
              <a:avLst/>
            </a:prstTxWarp>
            <a:spAutoFit/>
          </a:bodyPr>
          <a:lstStyle/>
          <a:p>
            <a:r>
              <a:rPr lang="en-US" sz="1050"/>
              <a:t>Thanks Bill Coles</a:t>
            </a:r>
          </a:p>
        </p:txBody>
      </p:sp>
    </p:spTree>
    <p:extLst>
      <p:ext uri="{BB962C8B-B14F-4D97-AF65-F5344CB8AC3E}">
        <p14:creationId xmlns:p14="http://schemas.microsoft.com/office/powerpoint/2010/main" val="2685312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E541B-26AB-D647-B758-E112ABA84B37}"/>
              </a:ext>
            </a:extLst>
          </p:cNvPr>
          <p:cNvSpPr>
            <a:spLocks noGrp="1"/>
          </p:cNvSpPr>
          <p:nvPr>
            <p:ph idx="1"/>
          </p:nvPr>
        </p:nvSpPr>
        <p:spPr/>
        <p:txBody>
          <a:bodyPr>
            <a:normAutofit fontScale="92500" lnSpcReduction="20000"/>
          </a:bodyPr>
          <a:lstStyle/>
          <a:p>
            <a:r>
              <a:rPr lang="en-US" dirty="0"/>
              <a:t>Gravitational Waves hypothesized (Albert Einstein 1915)</a:t>
            </a:r>
          </a:p>
          <a:p>
            <a:pPr lvl="1"/>
            <a:r>
              <a:rPr lang="en-US" dirty="0" err="1">
                <a:solidFill>
                  <a:srgbClr val="C00000"/>
                </a:solidFill>
              </a:rPr>
              <a:t>Gopu</a:t>
            </a:r>
            <a:r>
              <a:rPr lang="en-US" dirty="0">
                <a:solidFill>
                  <a:srgbClr val="C00000"/>
                </a:solidFill>
              </a:rPr>
              <a:t> this morning</a:t>
            </a:r>
          </a:p>
          <a:p>
            <a:r>
              <a:rPr lang="en-US" dirty="0"/>
              <a:t>Neutron Stars hypothesized (Baade and Zwicky 1933)</a:t>
            </a:r>
          </a:p>
          <a:p>
            <a:pPr lvl="1"/>
            <a:r>
              <a:rPr lang="en-US" dirty="0">
                <a:solidFill>
                  <a:srgbClr val="C00000"/>
                </a:solidFill>
              </a:rPr>
              <a:t>Dipankar </a:t>
            </a:r>
            <a:r>
              <a:rPr lang="en-US" dirty="0" err="1">
                <a:solidFill>
                  <a:srgbClr val="C00000"/>
                </a:solidFill>
              </a:rPr>
              <a:t>Bhattacharyaa</a:t>
            </a:r>
            <a:r>
              <a:rPr lang="en-US" dirty="0">
                <a:solidFill>
                  <a:srgbClr val="C00000"/>
                </a:solidFill>
              </a:rPr>
              <a:t> on Monday</a:t>
            </a:r>
          </a:p>
          <a:p>
            <a:r>
              <a:rPr lang="en-US" dirty="0"/>
              <a:t>Pulsars discovered (Bell and Hewish et al 1968)</a:t>
            </a:r>
          </a:p>
          <a:p>
            <a:r>
              <a:rPr lang="en-US" dirty="0"/>
              <a:t>Pulsars timed (Bell and Hewish et al 1968)</a:t>
            </a:r>
          </a:p>
          <a:p>
            <a:pPr lvl="1"/>
            <a:r>
              <a:rPr lang="en-US" dirty="0">
                <a:solidFill>
                  <a:srgbClr val="C00000"/>
                </a:solidFill>
              </a:rPr>
              <a:t>Tim </a:t>
            </a:r>
            <a:r>
              <a:rPr lang="en-US" dirty="0" err="1">
                <a:solidFill>
                  <a:srgbClr val="C00000"/>
                </a:solidFill>
              </a:rPr>
              <a:t>Pennucci</a:t>
            </a:r>
            <a:r>
              <a:rPr lang="en-US" dirty="0">
                <a:solidFill>
                  <a:srgbClr val="C00000"/>
                </a:solidFill>
              </a:rPr>
              <a:t> (lecture and PINT demo) and Golam (tempo2 demo on Tuesday), Golam, Renee, </a:t>
            </a:r>
            <a:r>
              <a:rPr lang="en-US" dirty="0" err="1">
                <a:solidFill>
                  <a:srgbClr val="C00000"/>
                </a:solidFill>
              </a:rPr>
              <a:t>Avishek</a:t>
            </a:r>
            <a:r>
              <a:rPr lang="en-US" dirty="0">
                <a:solidFill>
                  <a:srgbClr val="C00000"/>
                </a:solidFill>
              </a:rPr>
              <a:t>, Sarah (</a:t>
            </a:r>
            <a:r>
              <a:rPr lang="en-US" dirty="0" err="1">
                <a:solidFill>
                  <a:srgbClr val="C00000"/>
                </a:solidFill>
              </a:rPr>
              <a:t>psrchive</a:t>
            </a:r>
            <a:r>
              <a:rPr lang="en-US" dirty="0">
                <a:solidFill>
                  <a:srgbClr val="C00000"/>
                </a:solidFill>
              </a:rPr>
              <a:t>)</a:t>
            </a:r>
          </a:p>
          <a:p>
            <a:r>
              <a:rPr lang="en-US" dirty="0"/>
              <a:t>Millisecond Pulsars discovered (Backer et al 1982)</a:t>
            </a:r>
          </a:p>
          <a:p>
            <a:r>
              <a:rPr lang="en-US" dirty="0"/>
              <a:t>Gravitational Waves Discovered (LIGO 2016)</a:t>
            </a:r>
          </a:p>
          <a:p>
            <a:pPr lvl="1"/>
            <a:r>
              <a:rPr lang="en-US" dirty="0" err="1">
                <a:solidFill>
                  <a:srgbClr val="C00000"/>
                </a:solidFill>
              </a:rPr>
              <a:t>Gopu</a:t>
            </a:r>
            <a:r>
              <a:rPr lang="en-US" dirty="0">
                <a:solidFill>
                  <a:srgbClr val="C00000"/>
                </a:solidFill>
              </a:rPr>
              <a:t> this morning</a:t>
            </a:r>
          </a:p>
        </p:txBody>
      </p:sp>
      <p:sp>
        <p:nvSpPr>
          <p:cNvPr id="2" name="Title 1">
            <a:extLst>
              <a:ext uri="{FF2B5EF4-FFF2-40B4-BE49-F238E27FC236}">
                <a16:creationId xmlns:a16="http://schemas.microsoft.com/office/drawing/2014/main" id="{9EB12B28-A430-7F42-BABC-1A52C640463C}"/>
              </a:ext>
            </a:extLst>
          </p:cNvPr>
          <p:cNvSpPr>
            <a:spLocks noGrp="1"/>
          </p:cNvSpPr>
          <p:nvPr>
            <p:ph type="title"/>
          </p:nvPr>
        </p:nvSpPr>
        <p:spPr/>
        <p:txBody>
          <a:bodyPr>
            <a:normAutofit fontScale="90000"/>
          </a:bodyPr>
          <a:lstStyle/>
          <a:p>
            <a:r>
              <a:rPr lang="en-US" dirty="0"/>
              <a:t>We’re just past half-way through the week. What’s happened so far?</a:t>
            </a:r>
          </a:p>
        </p:txBody>
      </p:sp>
      <p:sp>
        <p:nvSpPr>
          <p:cNvPr id="4" name="Footer Placeholder 3">
            <a:extLst>
              <a:ext uri="{FF2B5EF4-FFF2-40B4-BE49-F238E27FC236}">
                <a16:creationId xmlns:a16="http://schemas.microsoft.com/office/drawing/2014/main" id="{89D3D235-5CEE-0B44-B9B1-09601A3AA6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B35E70-8841-8546-8346-60FF610F8724}"/>
              </a:ext>
            </a:extLst>
          </p:cNvPr>
          <p:cNvSpPr>
            <a:spLocks noGrp="1"/>
          </p:cNvSpPr>
          <p:nvPr>
            <p:ph type="sldNum" sz="quarter" idx="12"/>
          </p:nvPr>
        </p:nvSpPr>
        <p:spPr/>
        <p:txBody>
          <a:bodyPr/>
          <a:lstStyle/>
          <a:p>
            <a:endParaRPr lang="en-US" dirty="0"/>
          </a:p>
        </p:txBody>
      </p:sp>
      <p:pic>
        <p:nvPicPr>
          <p:cNvPr id="7" name="Picture 6">
            <a:extLst>
              <a:ext uri="{FF2B5EF4-FFF2-40B4-BE49-F238E27FC236}">
                <a16:creationId xmlns:a16="http://schemas.microsoft.com/office/drawing/2014/main" id="{4A0681F2-D022-F046-A29D-5FD3CC73FDA8}"/>
              </a:ext>
            </a:extLst>
          </p:cNvPr>
          <p:cNvPicPr>
            <a:picLocks noChangeAspect="1"/>
          </p:cNvPicPr>
          <p:nvPr/>
        </p:nvPicPr>
        <p:blipFill>
          <a:blip r:embed="rId2"/>
          <a:stretch>
            <a:fillRect/>
          </a:stretch>
        </p:blipFill>
        <p:spPr>
          <a:xfrm>
            <a:off x="1549889" y="192146"/>
            <a:ext cx="6925895" cy="4743088"/>
          </a:xfrm>
          <a:prstGeom prst="rect">
            <a:avLst/>
          </a:prstGeom>
        </p:spPr>
      </p:pic>
    </p:spTree>
    <p:extLst>
      <p:ext uri="{BB962C8B-B14F-4D97-AF65-F5344CB8AC3E}">
        <p14:creationId xmlns:p14="http://schemas.microsoft.com/office/powerpoint/2010/main" val="39647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7F55D-DBAB-8E46-B830-48E134CAE05B}"/>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A8B9822E-D7F1-164A-8ED4-34BDE9D9636B}"/>
              </a:ext>
            </a:extLst>
          </p:cNvPr>
          <p:cNvPicPr>
            <a:picLocks noGrp="1" noChangeAspect="1"/>
          </p:cNvPicPr>
          <p:nvPr>
            <p:ph idx="1"/>
          </p:nvPr>
        </p:nvPicPr>
        <p:blipFill>
          <a:blip r:embed="rId2"/>
          <a:stretch>
            <a:fillRect/>
          </a:stretch>
        </p:blipFill>
        <p:spPr>
          <a:xfrm>
            <a:off x="2026444" y="1200150"/>
            <a:ext cx="5091112" cy="3394075"/>
          </a:xfrm>
        </p:spPr>
      </p:pic>
      <p:sp>
        <p:nvSpPr>
          <p:cNvPr id="4" name="Footer Placeholder 3">
            <a:extLst>
              <a:ext uri="{FF2B5EF4-FFF2-40B4-BE49-F238E27FC236}">
                <a16:creationId xmlns:a16="http://schemas.microsoft.com/office/drawing/2014/main" id="{F6B33BA2-B8DE-3E4E-99A8-6592646A58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35A753-B0DD-2741-900E-B60E1034B082}"/>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77973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A2E8-E1F5-1F47-B687-46FABCE5C48B}"/>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9434CFC5-3A30-ED45-A1E2-E053196EBBDF}"/>
              </a:ext>
            </a:extLst>
          </p:cNvPr>
          <p:cNvPicPr>
            <a:picLocks noGrp="1" noChangeAspect="1"/>
          </p:cNvPicPr>
          <p:nvPr>
            <p:ph idx="1"/>
          </p:nvPr>
        </p:nvPicPr>
        <p:blipFill>
          <a:blip r:embed="rId2"/>
          <a:stretch>
            <a:fillRect/>
          </a:stretch>
        </p:blipFill>
        <p:spPr>
          <a:xfrm>
            <a:off x="2026444" y="1200150"/>
            <a:ext cx="5091112" cy="3394075"/>
          </a:xfrm>
        </p:spPr>
      </p:pic>
      <p:sp>
        <p:nvSpPr>
          <p:cNvPr id="4" name="Footer Placeholder 3">
            <a:extLst>
              <a:ext uri="{FF2B5EF4-FFF2-40B4-BE49-F238E27FC236}">
                <a16:creationId xmlns:a16="http://schemas.microsoft.com/office/drawing/2014/main" id="{13D2EACE-C293-564B-9BE8-9C8D9155E7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95851E-5FD6-E44D-ABFE-CB397A5AEA88}"/>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61545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CB63-5D2B-FA48-9B04-EF11D1108F8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A0ED7357-6119-A141-8F33-2A47F0DAA8F0}"/>
              </a:ext>
            </a:extLst>
          </p:cNvPr>
          <p:cNvPicPr>
            <a:picLocks noGrp="1" noChangeAspect="1"/>
          </p:cNvPicPr>
          <p:nvPr>
            <p:ph idx="1"/>
          </p:nvPr>
        </p:nvPicPr>
        <p:blipFill>
          <a:blip r:embed="rId2"/>
          <a:stretch>
            <a:fillRect/>
          </a:stretch>
        </p:blipFill>
        <p:spPr>
          <a:xfrm>
            <a:off x="2026444" y="1200150"/>
            <a:ext cx="5091112" cy="3394075"/>
          </a:xfrm>
        </p:spPr>
      </p:pic>
      <p:sp>
        <p:nvSpPr>
          <p:cNvPr id="4" name="Footer Placeholder 3">
            <a:extLst>
              <a:ext uri="{FF2B5EF4-FFF2-40B4-BE49-F238E27FC236}">
                <a16:creationId xmlns:a16="http://schemas.microsoft.com/office/drawing/2014/main" id="{19AD496F-1073-CE42-98F0-568769BCE5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B57EB5-2504-AC47-938E-102935E7006F}"/>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906161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7D66-1D06-4D4B-8513-830857A98E62}"/>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981E9B4-FEF7-5948-B954-9922D5F0DCF6}"/>
              </a:ext>
            </a:extLst>
          </p:cNvPr>
          <p:cNvPicPr>
            <a:picLocks noGrp="1" noChangeAspect="1"/>
          </p:cNvPicPr>
          <p:nvPr>
            <p:ph idx="1"/>
          </p:nvPr>
        </p:nvPicPr>
        <p:blipFill>
          <a:blip r:embed="rId2"/>
          <a:stretch>
            <a:fillRect/>
          </a:stretch>
        </p:blipFill>
        <p:spPr>
          <a:xfrm>
            <a:off x="457200" y="1708120"/>
            <a:ext cx="8229600" cy="2378135"/>
          </a:xfrm>
        </p:spPr>
      </p:pic>
      <p:sp>
        <p:nvSpPr>
          <p:cNvPr id="4" name="Footer Placeholder 3">
            <a:extLst>
              <a:ext uri="{FF2B5EF4-FFF2-40B4-BE49-F238E27FC236}">
                <a16:creationId xmlns:a16="http://schemas.microsoft.com/office/drawing/2014/main" id="{597AA06F-310A-7C48-A151-441DD8C9B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AC8E5E-ACF7-2749-BF5F-9C5E497D8BB7}"/>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863697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B4DD-0E4C-4147-B914-5C39BEBB17B2}"/>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A0D66BA-661E-414A-8198-AB3D65A85765}"/>
              </a:ext>
            </a:extLst>
          </p:cNvPr>
          <p:cNvPicPr>
            <a:picLocks noGrp="1" noChangeAspect="1"/>
          </p:cNvPicPr>
          <p:nvPr>
            <p:ph idx="1"/>
          </p:nvPr>
        </p:nvPicPr>
        <p:blipFill>
          <a:blip r:embed="rId2"/>
          <a:stretch>
            <a:fillRect/>
          </a:stretch>
        </p:blipFill>
        <p:spPr>
          <a:xfrm>
            <a:off x="457200" y="1262889"/>
            <a:ext cx="8229600" cy="3268596"/>
          </a:xfrm>
        </p:spPr>
      </p:pic>
      <p:sp>
        <p:nvSpPr>
          <p:cNvPr id="4" name="Footer Placeholder 3">
            <a:extLst>
              <a:ext uri="{FF2B5EF4-FFF2-40B4-BE49-F238E27FC236}">
                <a16:creationId xmlns:a16="http://schemas.microsoft.com/office/drawing/2014/main" id="{FBD73D18-E340-CF40-B9F1-FD9B04262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1CA2D3-7ECE-814A-B94A-FF07691C941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919173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8F678E-9F84-F749-BF83-48B9BDB6BBFA}"/>
              </a:ext>
            </a:extLst>
          </p:cNvPr>
          <p:cNvSpPr txBox="1"/>
          <p:nvPr/>
        </p:nvSpPr>
        <p:spPr>
          <a:xfrm>
            <a:off x="171595" y="664245"/>
            <a:ext cx="8832472" cy="4109158"/>
          </a:xfrm>
          <a:prstGeom prst="rect">
            <a:avLst/>
          </a:prstGeom>
          <a:noFill/>
          <a:ln>
            <a:noFill/>
          </a:ln>
        </p:spPr>
        <p:txBody>
          <a:bodyPr vert="horz" wrap="square" lIns="61235" tIns="30617" rIns="61235" bIns="30617" anchorCtr="0" compatLnSpc="0">
            <a:spAutoFit/>
          </a:bodyPr>
          <a:lstStyle/>
          <a:p>
            <a:pPr algn="ctr" hangingPunct="0"/>
            <a:r>
              <a:rPr lang="en-US" sz="2994" b="1" dirty="0">
                <a:solidFill>
                  <a:srgbClr val="666666"/>
                </a:solidFill>
                <a:latin typeface="Junicode" pitchFamily="18"/>
                <a:ea typeface="Droid Sans Fallback" pitchFamily="2"/>
                <a:cs typeface="FreeSans" pitchFamily="2"/>
              </a:rPr>
              <a:t>Time-of-arrival (TOA) Measurements</a:t>
            </a:r>
          </a:p>
          <a:p>
            <a:pPr algn="ctr" hangingPunct="0"/>
            <a:endParaRPr lang="en-US" sz="1905" b="1" dirty="0">
              <a:solidFill>
                <a:srgbClr val="666666"/>
              </a:solidFill>
              <a:latin typeface="Junicode" pitchFamily="18"/>
              <a:ea typeface="Droid Sans Fallback" pitchFamily="2"/>
              <a:cs typeface="FreeSans" pitchFamily="2"/>
            </a:endParaRPr>
          </a:p>
          <a:p>
            <a:pPr algn="ctr" hangingPunct="0"/>
            <a:r>
              <a:rPr lang="en-US" sz="1905" b="1" dirty="0">
                <a:solidFill>
                  <a:srgbClr val="666666"/>
                </a:solidFill>
                <a:latin typeface="Junicode" pitchFamily="18"/>
                <a:ea typeface="Droid Sans Fallback" pitchFamily="2"/>
                <a:cs typeface="FreeSans" pitchFamily="2"/>
              </a:rPr>
              <a:t>→  Basic idea is a </a:t>
            </a:r>
            <a:r>
              <a:rPr lang="en-US" sz="1905" b="1" i="1" dirty="0">
                <a:solidFill>
                  <a:srgbClr val="666666"/>
                </a:solidFill>
                <a:latin typeface="Junicode" pitchFamily="18"/>
                <a:ea typeface="Droid Sans Fallback" pitchFamily="2"/>
                <a:cs typeface="FreeSans" pitchFamily="2"/>
              </a:rPr>
              <a:t>cross-correlation</a:t>
            </a:r>
            <a:r>
              <a:rPr lang="en-US" sz="1905" b="1" dirty="0">
                <a:solidFill>
                  <a:srgbClr val="666666"/>
                </a:solidFill>
                <a:latin typeface="Junicode" pitchFamily="18"/>
                <a:ea typeface="Droid Sans Fallback" pitchFamily="2"/>
                <a:cs typeface="FreeSans" pitchFamily="2"/>
              </a:rPr>
              <a:t> with a template</a:t>
            </a:r>
          </a:p>
          <a:p>
            <a:pPr algn="ctr" hangingPunct="0"/>
            <a:r>
              <a:rPr lang="en-US" sz="1905" b="1" dirty="0">
                <a:solidFill>
                  <a:srgbClr val="666666"/>
                </a:solidFill>
                <a:latin typeface="Junicode" pitchFamily="18"/>
                <a:ea typeface="Droid Sans Fallback" pitchFamily="2"/>
                <a:cs typeface="FreeSans" pitchFamily="2"/>
              </a:rPr>
              <a:t>(cf. “matched filter” or “template matching”)</a:t>
            </a:r>
          </a:p>
          <a:p>
            <a:pPr algn="ctr" hangingPunct="0"/>
            <a:endParaRPr lang="en-US" sz="1905" b="1" dirty="0">
              <a:solidFill>
                <a:srgbClr val="666666"/>
              </a:solidFill>
              <a:latin typeface="Junicode" pitchFamily="18"/>
              <a:ea typeface="Droid Sans Fallback" pitchFamily="2"/>
              <a:cs typeface="FreeSans" pitchFamily="2"/>
            </a:endParaRPr>
          </a:p>
          <a:p>
            <a:pPr algn="ctr" hangingPunct="0"/>
            <a:endParaRPr lang="en-US" sz="1905" b="1" dirty="0">
              <a:solidFill>
                <a:srgbClr val="666666"/>
              </a:solidFill>
              <a:latin typeface="Junicode" pitchFamily="18"/>
              <a:ea typeface="Droid Sans Fallback" pitchFamily="2"/>
              <a:cs typeface="FreeSans" pitchFamily="2"/>
            </a:endParaRPr>
          </a:p>
          <a:p>
            <a:pPr algn="ctr" hangingPunct="0"/>
            <a:endParaRPr lang="en-US" sz="1905" b="1" dirty="0">
              <a:solidFill>
                <a:srgbClr val="666666"/>
              </a:solidFill>
              <a:latin typeface="Junicode" pitchFamily="18"/>
              <a:ea typeface="Droid Sans Fallback" pitchFamily="2"/>
              <a:cs typeface="FreeSans" pitchFamily="2"/>
            </a:endParaRPr>
          </a:p>
          <a:p>
            <a:pPr algn="ctr" hangingPunct="0"/>
            <a:endParaRPr lang="en-US" sz="1905" b="1" dirty="0">
              <a:solidFill>
                <a:srgbClr val="666666"/>
              </a:solidFill>
              <a:latin typeface="Junicode" pitchFamily="18"/>
              <a:ea typeface="Droid Sans Fallback" pitchFamily="2"/>
              <a:cs typeface="FreeSans" pitchFamily="2"/>
            </a:endParaRPr>
          </a:p>
          <a:p>
            <a:pPr algn="ctr" hangingPunct="0"/>
            <a:endParaRPr lang="en-US" sz="1905" b="1" dirty="0">
              <a:solidFill>
                <a:srgbClr val="666666"/>
              </a:solidFill>
              <a:latin typeface="Junicode" pitchFamily="18"/>
              <a:ea typeface="Droid Sans Fallback" pitchFamily="2"/>
              <a:cs typeface="FreeSans" pitchFamily="2"/>
            </a:endParaRPr>
          </a:p>
          <a:p>
            <a:pPr algn="ctr" hangingPunct="0"/>
            <a:endParaRPr lang="en-US" sz="1905" b="1" dirty="0">
              <a:solidFill>
                <a:srgbClr val="666666"/>
              </a:solidFill>
              <a:latin typeface="Junicode" pitchFamily="18"/>
              <a:ea typeface="Droid Sans Fallback" pitchFamily="2"/>
              <a:cs typeface="FreeSans" pitchFamily="2"/>
            </a:endParaRPr>
          </a:p>
          <a:p>
            <a:pPr algn="ctr" hangingPunct="0"/>
            <a:r>
              <a:rPr lang="en-US" sz="1905" b="1" dirty="0">
                <a:solidFill>
                  <a:srgbClr val="666666"/>
                </a:solidFill>
                <a:latin typeface="Junicode" pitchFamily="18"/>
                <a:ea typeface="Droid Sans Fallback" pitchFamily="2"/>
                <a:cs typeface="FreeSans" pitchFamily="2"/>
              </a:rPr>
              <a:t>→ The phase offset </a:t>
            </a:r>
            <a:r>
              <a:rPr lang="en-US" sz="1905" b="1" dirty="0" err="1">
                <a:solidFill>
                  <a:srgbClr val="666666"/>
                </a:solidFill>
                <a:latin typeface="Junicode" pitchFamily="18"/>
                <a:ea typeface="Droid Sans Fallback" pitchFamily="2"/>
                <a:cs typeface="FreeSans" pitchFamily="2"/>
              </a:rPr>
              <a:t>ϕ</a:t>
            </a:r>
            <a:r>
              <a:rPr lang="en-US" sz="1905" b="1" dirty="0">
                <a:solidFill>
                  <a:srgbClr val="666666"/>
                </a:solidFill>
                <a:latin typeface="Junicode" pitchFamily="18"/>
                <a:ea typeface="Droid Sans Fallback" pitchFamily="2"/>
                <a:cs typeface="FreeSans" pitchFamily="2"/>
              </a:rPr>
              <a:t> times the instantaneous spin period </a:t>
            </a:r>
            <a:r>
              <a:rPr lang="en-US" sz="1905" b="1" i="1" dirty="0">
                <a:solidFill>
                  <a:srgbClr val="666666"/>
                </a:solidFill>
                <a:latin typeface="Junicode" pitchFamily="18"/>
                <a:ea typeface="Droid Sans Fallback" pitchFamily="2"/>
                <a:cs typeface="FreeSans" pitchFamily="2"/>
              </a:rPr>
              <a:t>P</a:t>
            </a:r>
            <a:r>
              <a:rPr lang="en-US" sz="1905" b="1" i="1" baseline="-33000" dirty="0">
                <a:solidFill>
                  <a:srgbClr val="666666"/>
                </a:solidFill>
                <a:latin typeface="Junicode" pitchFamily="18"/>
                <a:ea typeface="Droid Sans Fallback" pitchFamily="2"/>
                <a:cs typeface="FreeSans" pitchFamily="2"/>
              </a:rPr>
              <a:t>S</a:t>
            </a:r>
            <a:r>
              <a:rPr lang="en-US" sz="1905" b="1" dirty="0">
                <a:solidFill>
                  <a:srgbClr val="666666"/>
                </a:solidFill>
                <a:latin typeface="Junicode" pitchFamily="18"/>
                <a:ea typeface="Droid Sans Fallback" pitchFamily="2"/>
                <a:cs typeface="FreeSans" pitchFamily="2"/>
              </a:rPr>
              <a:t> of the pulsar gives a time offset </a:t>
            </a:r>
            <a:r>
              <a:rPr lang="en-US" sz="1905" b="1" dirty="0" err="1">
                <a:solidFill>
                  <a:srgbClr val="666666"/>
                </a:solidFill>
                <a:latin typeface="Junicode" pitchFamily="18"/>
                <a:ea typeface="Droid Sans Fallback" pitchFamily="2"/>
                <a:cs typeface="FreeSans" pitchFamily="2"/>
              </a:rPr>
              <a:t>Δ</a:t>
            </a:r>
            <a:r>
              <a:rPr lang="en-US" sz="1905" b="1" i="1" dirty="0" err="1">
                <a:solidFill>
                  <a:srgbClr val="666666"/>
                </a:solidFill>
                <a:latin typeface="Junicode" pitchFamily="18"/>
                <a:ea typeface="Droid Sans Fallback" pitchFamily="2"/>
                <a:cs typeface="FreeSans" pitchFamily="2"/>
              </a:rPr>
              <a:t>t</a:t>
            </a:r>
            <a:r>
              <a:rPr lang="en-US" sz="1905" b="1" dirty="0">
                <a:solidFill>
                  <a:srgbClr val="666666"/>
                </a:solidFill>
                <a:latin typeface="Junicode" pitchFamily="18"/>
                <a:ea typeface="Droid Sans Fallback" pitchFamily="2"/>
                <a:cs typeface="FreeSans" pitchFamily="2"/>
              </a:rPr>
              <a:t>, which is added to the absolute start time of the data profile to obtain the TOA.  That's it (almost).</a:t>
            </a:r>
          </a:p>
        </p:txBody>
      </p:sp>
      <p:pic>
        <p:nvPicPr>
          <p:cNvPr id="3" name="">
            <a:extLst>
              <a:ext uri="{FF2B5EF4-FFF2-40B4-BE49-F238E27FC236}">
                <a16:creationId xmlns:a16="http://schemas.microsoft.com/office/drawing/2014/main" id="{19A7A233-71A9-794F-A196-20F786CA235D}"/>
              </a:ext>
            </a:extLst>
          </p:cNvPr>
          <p:cNvPicPr>
            <a:picLocks noChangeAspect="1"/>
          </p:cNvPicPr>
          <p:nvPr/>
        </p:nvPicPr>
        <p:blipFill>
          <a:blip r:embed="rId3">
            <a:lum/>
            <a:alphaModFix/>
          </a:blip>
          <a:srcRect/>
          <a:stretch>
            <a:fillRect/>
          </a:stretch>
        </p:blipFill>
        <p:spPr>
          <a:xfrm>
            <a:off x="1314098" y="2231885"/>
            <a:ext cx="6547467" cy="1001311"/>
          </a:xfrm>
          <a:prstGeom prst="rect">
            <a:avLst/>
          </a:prstGeom>
          <a:noFill/>
          <a:ln>
            <a:noFill/>
          </a:ln>
        </p:spPr>
      </p:pic>
      <p:sp>
        <p:nvSpPr>
          <p:cNvPr id="4" name="TextBox 3">
            <a:extLst>
              <a:ext uri="{FF2B5EF4-FFF2-40B4-BE49-F238E27FC236}">
                <a16:creationId xmlns:a16="http://schemas.microsoft.com/office/drawing/2014/main" id="{C3536B62-AC9F-3347-AE44-E140658096BE}"/>
              </a:ext>
            </a:extLst>
          </p:cNvPr>
          <p:cNvSpPr txBox="1"/>
          <p:nvPr/>
        </p:nvSpPr>
        <p:spPr>
          <a:xfrm>
            <a:off x="3333221" y="1984007"/>
            <a:ext cx="713571" cy="253616"/>
          </a:xfrm>
          <a:prstGeom prst="rect">
            <a:avLst/>
          </a:prstGeom>
          <a:noFill/>
          <a:ln>
            <a:noFill/>
          </a:ln>
        </p:spPr>
        <p:txBody>
          <a:bodyPr vert="horz" wrap="none" lIns="61235" tIns="30617" rIns="61235" bIns="30617" anchorCtr="0" compatLnSpc="0">
            <a:spAutoFit/>
          </a:bodyPr>
          <a:lstStyle/>
          <a:p>
            <a:pPr algn="ctr" hangingPunct="0"/>
            <a:r>
              <a:rPr lang="en-US" sz="1225" b="1">
                <a:solidFill>
                  <a:srgbClr val="666666"/>
                </a:solidFill>
                <a:latin typeface="Junicode" pitchFamily="18"/>
                <a:ea typeface="Droid Sans Fallback" pitchFamily="2"/>
                <a:cs typeface="FreeSans" pitchFamily="2"/>
              </a:rPr>
              <a:t>template</a:t>
            </a:r>
          </a:p>
        </p:txBody>
      </p:sp>
      <p:sp>
        <p:nvSpPr>
          <p:cNvPr id="5" name="TextBox 4">
            <a:extLst>
              <a:ext uri="{FF2B5EF4-FFF2-40B4-BE49-F238E27FC236}">
                <a16:creationId xmlns:a16="http://schemas.microsoft.com/office/drawing/2014/main" id="{6070F26A-5EB2-6E4B-B6FE-1BA893EA777A}"/>
              </a:ext>
            </a:extLst>
          </p:cNvPr>
          <p:cNvSpPr txBox="1"/>
          <p:nvPr/>
        </p:nvSpPr>
        <p:spPr>
          <a:xfrm>
            <a:off x="5099380" y="1984252"/>
            <a:ext cx="414451" cy="253616"/>
          </a:xfrm>
          <a:prstGeom prst="rect">
            <a:avLst/>
          </a:prstGeom>
          <a:noFill/>
          <a:ln>
            <a:noFill/>
          </a:ln>
        </p:spPr>
        <p:txBody>
          <a:bodyPr vert="horz" wrap="none" lIns="61235" tIns="30617" rIns="61235" bIns="30617" anchorCtr="0" compatLnSpc="0">
            <a:spAutoFit/>
          </a:bodyPr>
          <a:lstStyle/>
          <a:p>
            <a:pPr algn="ctr" hangingPunct="0"/>
            <a:r>
              <a:rPr lang="en-US" sz="1225" b="1">
                <a:solidFill>
                  <a:srgbClr val="000000"/>
                </a:solidFill>
                <a:latin typeface="Junicode" pitchFamily="18"/>
                <a:ea typeface="Droid Sans Fallback" pitchFamily="2"/>
                <a:cs typeface="FreeSans" pitchFamily="2"/>
              </a:rPr>
              <a:t>data</a:t>
            </a:r>
          </a:p>
        </p:txBody>
      </p:sp>
      <p:sp>
        <p:nvSpPr>
          <p:cNvPr id="6" name="Straight Connector 5">
            <a:extLst>
              <a:ext uri="{FF2B5EF4-FFF2-40B4-BE49-F238E27FC236}">
                <a16:creationId xmlns:a16="http://schemas.microsoft.com/office/drawing/2014/main" id="{1AD94BED-34E7-5442-B21F-6E9DFA6AEC00}"/>
              </a:ext>
            </a:extLst>
          </p:cNvPr>
          <p:cNvSpPr/>
          <p:nvPr/>
        </p:nvSpPr>
        <p:spPr>
          <a:xfrm>
            <a:off x="3983934" y="2718824"/>
            <a:ext cx="979756" cy="0"/>
          </a:xfrm>
          <a:prstGeom prst="line">
            <a:avLst/>
          </a:prstGeom>
          <a:noFill/>
          <a:ln w="36000">
            <a:solidFill>
              <a:srgbClr val="000000"/>
            </a:solidFill>
            <a:custDash>
              <a:ds d="508000" sp="508000"/>
              <a:ds d="508000" sp="508000"/>
            </a:custDash>
            <a:headEnd type="arrow"/>
            <a:tailEnd type="arrow"/>
          </a:ln>
        </p:spPr>
        <p:txBody>
          <a:bodyPr vert="horz" wrap="none" lIns="73482" tIns="42864" rIns="73482" bIns="42864" anchor="ctr" anchorCtr="0" compatLnSpc="0"/>
          <a:lstStyle/>
          <a:p>
            <a:pPr hangingPunct="0"/>
            <a:endParaRPr lang="en-US" sz="1225">
              <a:latin typeface="Liberation Sans" pitchFamily="18"/>
              <a:ea typeface="Droid Sans Fallback" pitchFamily="2"/>
              <a:cs typeface="FreeSans" pitchFamily="2"/>
            </a:endParaRPr>
          </a:p>
        </p:txBody>
      </p:sp>
      <p:sp>
        <p:nvSpPr>
          <p:cNvPr id="7" name="TextBox 6">
            <a:extLst>
              <a:ext uri="{FF2B5EF4-FFF2-40B4-BE49-F238E27FC236}">
                <a16:creationId xmlns:a16="http://schemas.microsoft.com/office/drawing/2014/main" id="{C33EF018-0FFB-FA4C-A6BC-D1B34DA128A9}"/>
              </a:ext>
            </a:extLst>
          </p:cNvPr>
          <p:cNvSpPr txBox="1"/>
          <p:nvPr/>
        </p:nvSpPr>
        <p:spPr>
          <a:xfrm>
            <a:off x="4275532" y="2474375"/>
            <a:ext cx="396561" cy="445399"/>
          </a:xfrm>
          <a:prstGeom prst="rect">
            <a:avLst/>
          </a:prstGeom>
          <a:noFill/>
          <a:ln>
            <a:noFill/>
          </a:ln>
        </p:spPr>
        <p:txBody>
          <a:bodyPr vert="horz" wrap="none" lIns="61235" tIns="30617" rIns="61235" bIns="30617" anchorCtr="0" compatLnSpc="0">
            <a:spAutoFit/>
          </a:bodyPr>
          <a:lstStyle/>
          <a:p>
            <a:pPr algn="ctr" hangingPunct="0"/>
            <a:r>
              <a:rPr lang="en-US" sz="1225" b="1" i="1">
                <a:solidFill>
                  <a:srgbClr val="000000"/>
                </a:solidFill>
                <a:latin typeface="Junicode" pitchFamily="18"/>
                <a:ea typeface="Droid Sans Fallback" pitchFamily="2"/>
                <a:cs typeface="FreeSans" pitchFamily="2"/>
              </a:rPr>
              <a:t>TOA</a:t>
            </a:r>
          </a:p>
          <a:p>
            <a:pPr algn="ctr" hangingPunct="0"/>
            <a:r>
              <a:rPr lang="en-US" sz="1225" b="1" i="1">
                <a:solidFill>
                  <a:srgbClr val="000000"/>
                </a:solidFill>
                <a:latin typeface="Junicode" pitchFamily="18"/>
                <a:ea typeface="Droid Sans Fallback" pitchFamily="2"/>
                <a:cs typeface="FreeSans" pitchFamily="2"/>
              </a:rPr>
              <a:t>ϕ</a:t>
            </a:r>
          </a:p>
        </p:txBody>
      </p:sp>
      <p:sp>
        <p:nvSpPr>
          <p:cNvPr id="8" name="TextBox 7">
            <a:extLst>
              <a:ext uri="{FF2B5EF4-FFF2-40B4-BE49-F238E27FC236}">
                <a16:creationId xmlns:a16="http://schemas.microsoft.com/office/drawing/2014/main" id="{05EC58D1-7A1D-5941-8178-8A6138856BC1}"/>
              </a:ext>
            </a:extLst>
          </p:cNvPr>
          <p:cNvSpPr txBox="1"/>
          <p:nvPr/>
        </p:nvSpPr>
        <p:spPr>
          <a:xfrm>
            <a:off x="3983934" y="361507"/>
            <a:ext cx="1259063" cy="507831"/>
          </a:xfrm>
          <a:prstGeom prst="rect">
            <a:avLst/>
          </a:prstGeom>
          <a:noFill/>
        </p:spPr>
        <p:txBody>
          <a:bodyPr wrap="none" rtlCol="0">
            <a:spAutoFit/>
          </a:bodyPr>
          <a:lstStyle/>
          <a:p>
            <a:r>
              <a:rPr lang="en-US" dirty="0"/>
              <a:t>Slide from Tim!</a:t>
            </a:r>
          </a:p>
          <a:p>
            <a:endParaRPr lang="en-US" dirty="0"/>
          </a:p>
        </p:txBody>
      </p:sp>
    </p:spTree>
    <p:extLst>
      <p:ext uri="{BB962C8B-B14F-4D97-AF65-F5344CB8AC3E}">
        <p14:creationId xmlns:p14="http://schemas.microsoft.com/office/powerpoint/2010/main" val="1135323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6F20-D308-3B43-8A2F-5A20CF19CA8E}"/>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0F3FC13A-CFEB-A44A-9112-A3F083B8FC83}"/>
              </a:ext>
            </a:extLst>
          </p:cNvPr>
          <p:cNvPicPr>
            <a:picLocks noGrp="1" noChangeAspect="1"/>
          </p:cNvPicPr>
          <p:nvPr>
            <p:ph idx="1"/>
          </p:nvPr>
        </p:nvPicPr>
        <p:blipFill>
          <a:blip r:embed="rId2"/>
          <a:stretch>
            <a:fillRect/>
          </a:stretch>
        </p:blipFill>
        <p:spPr>
          <a:xfrm>
            <a:off x="308344" y="875567"/>
            <a:ext cx="8229600" cy="1840831"/>
          </a:xfrm>
        </p:spPr>
      </p:pic>
      <p:sp>
        <p:nvSpPr>
          <p:cNvPr id="4" name="Footer Placeholder 3">
            <a:extLst>
              <a:ext uri="{FF2B5EF4-FFF2-40B4-BE49-F238E27FC236}">
                <a16:creationId xmlns:a16="http://schemas.microsoft.com/office/drawing/2014/main" id="{CA8551B7-6ECD-AD42-BF55-E890AF484D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B45E4F-4392-4642-ABF0-D7BA6A6B9A3A}"/>
              </a:ext>
            </a:extLst>
          </p:cNvPr>
          <p:cNvSpPr>
            <a:spLocks noGrp="1"/>
          </p:cNvSpPr>
          <p:nvPr>
            <p:ph type="sldNum" sz="quarter" idx="12"/>
          </p:nvPr>
        </p:nvSpPr>
        <p:spPr/>
        <p:txBody>
          <a:bodyPr/>
          <a:lstStyle/>
          <a:p>
            <a:endParaRPr lang="en-US" dirty="0"/>
          </a:p>
        </p:txBody>
      </p:sp>
      <p:pic>
        <p:nvPicPr>
          <p:cNvPr id="10" name="Content Placeholder 6">
            <a:extLst>
              <a:ext uri="{FF2B5EF4-FFF2-40B4-BE49-F238E27FC236}">
                <a16:creationId xmlns:a16="http://schemas.microsoft.com/office/drawing/2014/main" id="{11E2321A-CD35-7B4F-BA32-857FD04B02FB}"/>
              </a:ext>
            </a:extLst>
          </p:cNvPr>
          <p:cNvPicPr>
            <a:picLocks noChangeAspect="1"/>
          </p:cNvPicPr>
          <p:nvPr/>
        </p:nvPicPr>
        <p:blipFill>
          <a:blip r:embed="rId3"/>
          <a:stretch>
            <a:fillRect/>
          </a:stretch>
        </p:blipFill>
        <p:spPr>
          <a:xfrm>
            <a:off x="5094514" y="2474005"/>
            <a:ext cx="4004242" cy="2669495"/>
          </a:xfrm>
          <a:prstGeom prst="rect">
            <a:avLst/>
          </a:prstGeom>
        </p:spPr>
      </p:pic>
    </p:spTree>
    <p:extLst>
      <p:ext uri="{BB962C8B-B14F-4D97-AF65-F5344CB8AC3E}">
        <p14:creationId xmlns:p14="http://schemas.microsoft.com/office/powerpoint/2010/main" val="1111433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6C71-F67F-5A4D-BC93-7AF585F183C9}"/>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249E836B-C45C-8141-9287-D7430E856E93}"/>
              </a:ext>
            </a:extLst>
          </p:cNvPr>
          <p:cNvPicPr>
            <a:picLocks noGrp="1" noChangeAspect="1"/>
          </p:cNvPicPr>
          <p:nvPr>
            <p:ph idx="1"/>
          </p:nvPr>
        </p:nvPicPr>
        <p:blipFill>
          <a:blip r:embed="rId3"/>
          <a:stretch>
            <a:fillRect/>
          </a:stretch>
        </p:blipFill>
        <p:spPr>
          <a:xfrm>
            <a:off x="334926" y="2235740"/>
            <a:ext cx="8229600" cy="2140272"/>
          </a:xfrm>
        </p:spPr>
      </p:pic>
      <p:sp>
        <p:nvSpPr>
          <p:cNvPr id="4" name="Footer Placeholder 3">
            <a:extLst>
              <a:ext uri="{FF2B5EF4-FFF2-40B4-BE49-F238E27FC236}">
                <a16:creationId xmlns:a16="http://schemas.microsoft.com/office/drawing/2014/main" id="{4A4F9084-DB97-8E44-805B-31FF135F7C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9854F6-5B66-4945-9F5D-13CC8EAD31F1}"/>
              </a:ext>
            </a:extLst>
          </p:cNvPr>
          <p:cNvSpPr>
            <a:spLocks noGrp="1"/>
          </p:cNvSpPr>
          <p:nvPr>
            <p:ph type="sldNum" sz="quarter" idx="12"/>
          </p:nvPr>
        </p:nvSpPr>
        <p:spPr/>
        <p:txBody>
          <a:bodyPr/>
          <a:lstStyle/>
          <a:p>
            <a:endParaRPr lang="en-US" dirty="0"/>
          </a:p>
        </p:txBody>
      </p:sp>
      <p:pic>
        <p:nvPicPr>
          <p:cNvPr id="10" name="Picture 9">
            <a:extLst>
              <a:ext uri="{FF2B5EF4-FFF2-40B4-BE49-F238E27FC236}">
                <a16:creationId xmlns:a16="http://schemas.microsoft.com/office/drawing/2014/main" id="{6DA2FBEE-530B-B846-9F66-D5FC42657655}"/>
              </a:ext>
            </a:extLst>
          </p:cNvPr>
          <p:cNvPicPr>
            <a:picLocks noChangeAspect="1"/>
          </p:cNvPicPr>
          <p:nvPr/>
        </p:nvPicPr>
        <p:blipFill>
          <a:blip r:embed="rId4"/>
          <a:stretch>
            <a:fillRect/>
          </a:stretch>
        </p:blipFill>
        <p:spPr>
          <a:xfrm>
            <a:off x="3276600" y="-111395"/>
            <a:ext cx="5486400" cy="3657600"/>
          </a:xfrm>
          <a:prstGeom prst="rect">
            <a:avLst/>
          </a:prstGeom>
        </p:spPr>
      </p:pic>
      <p:pic>
        <p:nvPicPr>
          <p:cNvPr id="11" name="Content Placeholder 6">
            <a:extLst>
              <a:ext uri="{FF2B5EF4-FFF2-40B4-BE49-F238E27FC236}">
                <a16:creationId xmlns:a16="http://schemas.microsoft.com/office/drawing/2014/main" id="{BC7B33DF-06DB-CE4D-BE4D-29B7CC0AAE60}"/>
              </a:ext>
            </a:extLst>
          </p:cNvPr>
          <p:cNvPicPr>
            <a:picLocks noChangeAspect="1"/>
          </p:cNvPicPr>
          <p:nvPr/>
        </p:nvPicPr>
        <p:blipFill>
          <a:blip r:embed="rId5"/>
          <a:stretch>
            <a:fillRect/>
          </a:stretch>
        </p:blipFill>
        <p:spPr>
          <a:xfrm>
            <a:off x="434163" y="2325146"/>
            <a:ext cx="8229600" cy="2693001"/>
          </a:xfrm>
          <a:prstGeom prst="rect">
            <a:avLst/>
          </a:prstGeom>
        </p:spPr>
      </p:pic>
      <p:sp>
        <p:nvSpPr>
          <p:cNvPr id="13" name="Rectangle 12">
            <a:extLst>
              <a:ext uri="{FF2B5EF4-FFF2-40B4-BE49-F238E27FC236}">
                <a16:creationId xmlns:a16="http://schemas.microsoft.com/office/drawing/2014/main" id="{A931348D-E6D2-0148-88C8-28A0F6F122DF}"/>
              </a:ext>
            </a:extLst>
          </p:cNvPr>
          <p:cNvSpPr/>
          <p:nvPr/>
        </p:nvSpPr>
        <p:spPr>
          <a:xfrm>
            <a:off x="334926" y="205980"/>
            <a:ext cx="3502288" cy="2537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BAF0F45-175C-0844-A0D9-7F38A16DD92D}"/>
              </a:ext>
            </a:extLst>
          </p:cNvPr>
          <p:cNvSpPr txBox="1"/>
          <p:nvPr/>
        </p:nvSpPr>
        <p:spPr>
          <a:xfrm>
            <a:off x="357964" y="225502"/>
            <a:ext cx="3469631" cy="2477601"/>
          </a:xfrm>
          <a:prstGeom prst="rect">
            <a:avLst/>
          </a:prstGeom>
          <a:noFill/>
        </p:spPr>
        <p:txBody>
          <a:bodyPr wrap="square" rtlCol="0">
            <a:spAutoFit/>
          </a:bodyPr>
          <a:lstStyle/>
          <a:p>
            <a:r>
              <a:rPr lang="en-US" sz="2000" dirty="0"/>
              <a:t>Pop Quiz #3</a:t>
            </a:r>
          </a:p>
          <a:p>
            <a:pPr marL="342900" indent="-342900">
              <a:buFont typeface="+mj-lt"/>
              <a:buAutoNum type="alphaLcParenR"/>
            </a:pPr>
            <a:r>
              <a:rPr lang="en-US" dirty="0"/>
              <a:t>What do you expect for the 3 correlations?</a:t>
            </a:r>
          </a:p>
          <a:p>
            <a:pPr marL="342900" indent="-342900">
              <a:buFont typeface="+mj-lt"/>
              <a:buAutoNum type="alphaLcParenR"/>
            </a:pPr>
            <a:r>
              <a:rPr lang="en-US" dirty="0"/>
              <a:t>They’ll all still be positive.</a:t>
            </a:r>
          </a:p>
          <a:p>
            <a:pPr marL="342900" indent="-342900">
              <a:buFont typeface="+mj-lt"/>
              <a:buAutoNum type="alphaLcParenR"/>
            </a:pPr>
            <a:r>
              <a:rPr lang="en-US" dirty="0"/>
              <a:t>One of them will be positive and two will be negative.</a:t>
            </a:r>
          </a:p>
          <a:p>
            <a:pPr marL="342900" indent="-342900">
              <a:buFont typeface="+mj-lt"/>
              <a:buAutoNum type="alphaLcParenR"/>
            </a:pPr>
            <a:r>
              <a:rPr lang="en-US" dirty="0"/>
              <a:t>Two of them will be positive and one will be negative.</a:t>
            </a:r>
          </a:p>
          <a:p>
            <a:pPr marL="342900" indent="-342900">
              <a:buFont typeface="+mj-lt"/>
              <a:buAutoNum type="alphaLcParenR"/>
            </a:pPr>
            <a:r>
              <a:rPr lang="en-US" dirty="0"/>
              <a:t>All of them will be negative.</a:t>
            </a:r>
          </a:p>
          <a:p>
            <a:pPr marL="342900" indent="-342900">
              <a:buFont typeface="+mj-lt"/>
              <a:buAutoNum type="alphaLcParenR"/>
            </a:pPr>
            <a:r>
              <a:rPr lang="en-US" dirty="0"/>
              <a:t>There’s no way to tell from the information given.</a:t>
            </a:r>
          </a:p>
        </p:txBody>
      </p:sp>
    </p:spTree>
    <p:extLst>
      <p:ext uri="{BB962C8B-B14F-4D97-AF65-F5344CB8AC3E}">
        <p14:creationId xmlns:p14="http://schemas.microsoft.com/office/powerpoint/2010/main" val="76130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3CCE-A3A4-AE42-9862-A1256A0AB811}"/>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6EB07B9-EF2B-9949-939C-4F04DFD405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102D6C-9919-8C40-9F1A-B38794BA016F}"/>
              </a:ext>
            </a:extLst>
          </p:cNvPr>
          <p:cNvSpPr>
            <a:spLocks noGrp="1"/>
          </p:cNvSpPr>
          <p:nvPr>
            <p:ph type="sldNum" sz="quarter" idx="12"/>
          </p:nvPr>
        </p:nvSpPr>
        <p:spPr/>
        <p:txBody>
          <a:bodyPr/>
          <a:lstStyle/>
          <a:p>
            <a:endParaRPr lang="en-US" dirty="0"/>
          </a:p>
        </p:txBody>
      </p:sp>
      <p:pic>
        <p:nvPicPr>
          <p:cNvPr id="10" name="Content Placeholder 9">
            <a:extLst>
              <a:ext uri="{FF2B5EF4-FFF2-40B4-BE49-F238E27FC236}">
                <a16:creationId xmlns:a16="http://schemas.microsoft.com/office/drawing/2014/main" id="{24592282-78F9-B04B-8BFF-7A4857578164}"/>
              </a:ext>
            </a:extLst>
          </p:cNvPr>
          <p:cNvPicPr>
            <a:picLocks noGrp="1" noChangeAspect="1"/>
          </p:cNvPicPr>
          <p:nvPr>
            <p:ph idx="1"/>
          </p:nvPr>
        </p:nvPicPr>
        <p:blipFill>
          <a:blip r:embed="rId2"/>
          <a:stretch>
            <a:fillRect/>
          </a:stretch>
        </p:blipFill>
        <p:spPr>
          <a:xfrm>
            <a:off x="457200" y="2251956"/>
            <a:ext cx="8229600" cy="1290463"/>
          </a:xfrm>
        </p:spPr>
      </p:pic>
    </p:spTree>
    <p:extLst>
      <p:ext uri="{BB962C8B-B14F-4D97-AF65-F5344CB8AC3E}">
        <p14:creationId xmlns:p14="http://schemas.microsoft.com/office/powerpoint/2010/main" val="393925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C9494-B768-8440-9112-D87D8498297A}"/>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9AA550C-C421-C941-94EC-499303FD8736}"/>
              </a:ext>
            </a:extLst>
          </p:cNvPr>
          <p:cNvPicPr>
            <a:picLocks noGrp="1" noChangeAspect="1"/>
          </p:cNvPicPr>
          <p:nvPr>
            <p:ph idx="1"/>
          </p:nvPr>
        </p:nvPicPr>
        <p:blipFill>
          <a:blip r:embed="rId2"/>
          <a:stretch>
            <a:fillRect/>
          </a:stretch>
        </p:blipFill>
        <p:spPr>
          <a:xfrm>
            <a:off x="709655" y="1200150"/>
            <a:ext cx="7724689" cy="3394075"/>
          </a:xfrm>
        </p:spPr>
      </p:pic>
      <p:sp>
        <p:nvSpPr>
          <p:cNvPr id="4" name="Footer Placeholder 3">
            <a:extLst>
              <a:ext uri="{FF2B5EF4-FFF2-40B4-BE49-F238E27FC236}">
                <a16:creationId xmlns:a16="http://schemas.microsoft.com/office/drawing/2014/main" id="{51C37799-72FA-1F45-A192-C27AF56D18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95E232-577B-6047-A99C-B48365BCE247}"/>
              </a:ext>
            </a:extLst>
          </p:cNvPr>
          <p:cNvSpPr>
            <a:spLocks noGrp="1"/>
          </p:cNvSpPr>
          <p:nvPr>
            <p:ph type="sldNum" sz="quarter" idx="12"/>
          </p:nvPr>
        </p:nvSpPr>
        <p:spPr/>
        <p:txBody>
          <a:bodyPr/>
          <a:lstStyle/>
          <a:p>
            <a:endParaRPr lang="en-US" dirty="0"/>
          </a:p>
        </p:txBody>
      </p:sp>
      <p:pic>
        <p:nvPicPr>
          <p:cNvPr id="17" name="Picture 16">
            <a:extLst>
              <a:ext uri="{FF2B5EF4-FFF2-40B4-BE49-F238E27FC236}">
                <a16:creationId xmlns:a16="http://schemas.microsoft.com/office/drawing/2014/main" id="{250AEA51-0927-9143-A46D-EC68B4516A64}"/>
              </a:ext>
            </a:extLst>
          </p:cNvPr>
          <p:cNvPicPr>
            <a:picLocks noChangeAspect="1"/>
          </p:cNvPicPr>
          <p:nvPr/>
        </p:nvPicPr>
        <p:blipFill>
          <a:blip r:embed="rId3"/>
          <a:stretch>
            <a:fillRect/>
          </a:stretch>
        </p:blipFill>
        <p:spPr>
          <a:xfrm>
            <a:off x="0" y="648607"/>
            <a:ext cx="9144000" cy="3846286"/>
          </a:xfrm>
          <a:prstGeom prst="rect">
            <a:avLst/>
          </a:prstGeom>
        </p:spPr>
      </p:pic>
    </p:spTree>
    <p:extLst>
      <p:ext uri="{BB962C8B-B14F-4D97-AF65-F5344CB8AC3E}">
        <p14:creationId xmlns:p14="http://schemas.microsoft.com/office/powerpoint/2010/main" val="34029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BEEA6-08A9-BA49-BF06-A7F6EC96000A}"/>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3803CCE5-4206-0348-A747-2AC01BF1E852}"/>
              </a:ext>
            </a:extLst>
          </p:cNvPr>
          <p:cNvSpPr>
            <a:spLocks noGrp="1"/>
          </p:cNvSpPr>
          <p:nvPr>
            <p:ph idx="1"/>
          </p:nvPr>
        </p:nvSpPr>
        <p:spPr/>
        <p:txBody>
          <a:bodyPr/>
          <a:lstStyle/>
          <a:p>
            <a:r>
              <a:rPr lang="en-US" dirty="0"/>
              <a:t>Really good tea</a:t>
            </a:r>
          </a:p>
          <a:p>
            <a:r>
              <a:rPr lang="en-US" dirty="0"/>
              <a:t>Really good food</a:t>
            </a:r>
          </a:p>
          <a:p>
            <a:r>
              <a:rPr lang="en-US" dirty="0"/>
              <a:t>A Bayesian analysis extravaganza tomorrow (Mihir, Aditya, Marcus, </a:t>
            </a:r>
            <a:r>
              <a:rPr lang="en-US" dirty="0" err="1"/>
              <a:t>Yanjun</a:t>
            </a:r>
            <a:r>
              <a:rPr lang="en-US" dirty="0"/>
              <a:t>, Abhimanyu)  This is where you’ll learn how to deal with all the problems I tell you about today.</a:t>
            </a:r>
          </a:p>
          <a:p>
            <a:r>
              <a:rPr lang="en-US" dirty="0"/>
              <a:t>All the other cool stuff you can do with pulsar timing (Maura on Friday)</a:t>
            </a:r>
          </a:p>
          <a:p>
            <a:r>
              <a:rPr lang="en-US" dirty="0"/>
              <a:t>Student presentations!</a:t>
            </a:r>
          </a:p>
        </p:txBody>
      </p:sp>
      <p:sp>
        <p:nvSpPr>
          <p:cNvPr id="4" name="Footer Placeholder 3">
            <a:extLst>
              <a:ext uri="{FF2B5EF4-FFF2-40B4-BE49-F238E27FC236}">
                <a16:creationId xmlns:a16="http://schemas.microsoft.com/office/drawing/2014/main" id="{0A844F41-1EFF-7941-9E9F-A775A509CD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D8EF97-BB42-1947-8EF7-487636AF2014}"/>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04912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BB4E-4FF1-4841-90E0-CBCFADE6CCB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F39631C0-2C42-D64C-808B-37F76BE4BF0C}"/>
              </a:ext>
            </a:extLst>
          </p:cNvPr>
          <p:cNvPicPr>
            <a:picLocks noGrp="1" noChangeAspect="1"/>
          </p:cNvPicPr>
          <p:nvPr>
            <p:ph idx="1"/>
          </p:nvPr>
        </p:nvPicPr>
        <p:blipFill>
          <a:blip r:embed="rId2"/>
          <a:stretch>
            <a:fillRect/>
          </a:stretch>
        </p:blipFill>
        <p:spPr>
          <a:xfrm>
            <a:off x="457200" y="1414208"/>
            <a:ext cx="8229600" cy="2965959"/>
          </a:xfrm>
        </p:spPr>
      </p:pic>
      <p:sp>
        <p:nvSpPr>
          <p:cNvPr id="4" name="Footer Placeholder 3">
            <a:extLst>
              <a:ext uri="{FF2B5EF4-FFF2-40B4-BE49-F238E27FC236}">
                <a16:creationId xmlns:a16="http://schemas.microsoft.com/office/drawing/2014/main" id="{D2CA38E0-C0A4-EB49-B47A-EFE748385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C02A5D-A0A8-4944-AE5D-F7D145B16049}"/>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165561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1A4056-F530-444D-8FEA-A715A2D99D2E}"/>
              </a:ext>
            </a:extLst>
          </p:cNvPr>
          <p:cNvPicPr>
            <a:picLocks noChangeAspect="1"/>
          </p:cNvPicPr>
          <p:nvPr/>
        </p:nvPicPr>
        <p:blipFill>
          <a:blip r:embed="rId2"/>
          <a:stretch>
            <a:fillRect/>
          </a:stretch>
        </p:blipFill>
        <p:spPr>
          <a:xfrm>
            <a:off x="-166339" y="-303531"/>
            <a:ext cx="9310339" cy="5464764"/>
          </a:xfrm>
          <a:prstGeom prst="rect">
            <a:avLst/>
          </a:prstGeom>
        </p:spPr>
      </p:pic>
      <p:sp>
        <p:nvSpPr>
          <p:cNvPr id="2" name="Title 1">
            <a:extLst>
              <a:ext uri="{FF2B5EF4-FFF2-40B4-BE49-F238E27FC236}">
                <a16:creationId xmlns:a16="http://schemas.microsoft.com/office/drawing/2014/main" id="{2C44615C-CBED-2D4E-B1AB-DAC7042F4A0A}"/>
              </a:ext>
            </a:extLst>
          </p:cNvPr>
          <p:cNvSpPr>
            <a:spLocks noGrp="1"/>
          </p:cNvSpPr>
          <p:nvPr>
            <p:ph type="title"/>
          </p:nvPr>
        </p:nvSpPr>
        <p:spPr/>
        <p:txBody>
          <a:bodyPr/>
          <a:lstStyle/>
          <a:p>
            <a:r>
              <a:rPr lang="en-US" dirty="0" err="1">
                <a:solidFill>
                  <a:schemeClr val="bg1"/>
                </a:solidFill>
              </a:rPr>
              <a:t>Gravcalc.org</a:t>
            </a:r>
            <a:endParaRPr lang="en-US" dirty="0">
              <a:solidFill>
                <a:schemeClr val="bg1"/>
              </a:solidFill>
            </a:endParaRPr>
          </a:p>
        </p:txBody>
      </p:sp>
      <p:sp>
        <p:nvSpPr>
          <p:cNvPr id="4" name="TextBox 3">
            <a:extLst>
              <a:ext uri="{FF2B5EF4-FFF2-40B4-BE49-F238E27FC236}">
                <a16:creationId xmlns:a16="http://schemas.microsoft.com/office/drawing/2014/main" id="{FE3FB355-7747-1749-B8A1-67EF6CC13BB2}"/>
              </a:ext>
            </a:extLst>
          </p:cNvPr>
          <p:cNvSpPr txBox="1"/>
          <p:nvPr/>
        </p:nvSpPr>
        <p:spPr>
          <a:xfrm>
            <a:off x="4671766" y="3796990"/>
            <a:ext cx="4528804" cy="438582"/>
          </a:xfrm>
          <a:prstGeom prst="rect">
            <a:avLst/>
          </a:prstGeom>
          <a:noFill/>
        </p:spPr>
        <p:txBody>
          <a:bodyPr wrap="none" rtlCol="0">
            <a:spAutoFit/>
          </a:bodyPr>
          <a:lstStyle/>
          <a:p>
            <a:r>
              <a:rPr lang="en-US" sz="2250" dirty="0">
                <a:solidFill>
                  <a:schemeClr val="bg1"/>
                </a:solidFill>
              </a:rPr>
              <a:t>Try it out and tell me what you think!</a:t>
            </a:r>
          </a:p>
        </p:txBody>
      </p:sp>
      <p:sp>
        <p:nvSpPr>
          <p:cNvPr id="7" name="TextBox 6">
            <a:extLst>
              <a:ext uri="{FF2B5EF4-FFF2-40B4-BE49-F238E27FC236}">
                <a16:creationId xmlns:a16="http://schemas.microsoft.com/office/drawing/2014/main" id="{8CD94DA3-12EE-EE4D-B169-A0F027D80BDC}"/>
              </a:ext>
            </a:extLst>
          </p:cNvPr>
          <p:cNvSpPr txBox="1"/>
          <p:nvPr/>
        </p:nvSpPr>
        <p:spPr>
          <a:xfrm>
            <a:off x="284356" y="4884234"/>
            <a:ext cx="1362874" cy="248209"/>
          </a:xfrm>
          <a:prstGeom prst="rect">
            <a:avLst/>
          </a:prstGeom>
          <a:noFill/>
        </p:spPr>
        <p:txBody>
          <a:bodyPr wrap="none" rtlCol="0">
            <a:spAutoFit/>
          </a:bodyPr>
          <a:lstStyle/>
          <a:p>
            <a:r>
              <a:rPr lang="en-US" sz="1013" dirty="0">
                <a:solidFill>
                  <a:schemeClr val="bg1"/>
                </a:solidFill>
              </a:rPr>
              <a:t>Illustration from LIGO.</a:t>
            </a:r>
          </a:p>
        </p:txBody>
      </p:sp>
      <p:sp>
        <p:nvSpPr>
          <p:cNvPr id="10" name="TextBox 9">
            <a:extLst>
              <a:ext uri="{FF2B5EF4-FFF2-40B4-BE49-F238E27FC236}">
                <a16:creationId xmlns:a16="http://schemas.microsoft.com/office/drawing/2014/main" id="{CBB1D15B-EE41-9E44-94A1-7F258B1A7EBD}"/>
              </a:ext>
            </a:extLst>
          </p:cNvPr>
          <p:cNvSpPr txBox="1"/>
          <p:nvPr/>
        </p:nvSpPr>
        <p:spPr>
          <a:xfrm>
            <a:off x="3997713" y="4549697"/>
            <a:ext cx="5146288" cy="248209"/>
          </a:xfrm>
          <a:prstGeom prst="rect">
            <a:avLst/>
          </a:prstGeom>
          <a:noFill/>
        </p:spPr>
        <p:txBody>
          <a:bodyPr wrap="square" rtlCol="0">
            <a:spAutoFit/>
          </a:bodyPr>
          <a:lstStyle/>
          <a:p>
            <a:r>
              <a:rPr lang="en-US" sz="1013" dirty="0" err="1">
                <a:solidFill>
                  <a:schemeClr val="bg1"/>
                </a:solidFill>
              </a:rPr>
              <a:t>Gravcalc.org</a:t>
            </a:r>
            <a:r>
              <a:rPr lang="en-US" sz="1013" dirty="0">
                <a:solidFill>
                  <a:schemeClr val="bg1"/>
                </a:solidFill>
              </a:rPr>
              <a:t> is partly a thesis project by Liam Lynch and Drew Evans, Haverford College.</a:t>
            </a:r>
          </a:p>
        </p:txBody>
      </p:sp>
    </p:spTree>
    <p:extLst>
      <p:ext uri="{BB962C8B-B14F-4D97-AF65-F5344CB8AC3E}">
        <p14:creationId xmlns:p14="http://schemas.microsoft.com/office/powerpoint/2010/main" val="2542536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The shape of the GW response</a:t>
            </a:r>
          </a:p>
        </p:txBody>
      </p:sp>
      <p:pic>
        <p:nvPicPr>
          <p:cNvPr id="16389" name="Picture 5" descr="pastedGraphic"/>
          <p:cNvPicPr>
            <a:picLocks noChangeAspect="1" noChangeArrowheads="1"/>
          </p:cNvPicPr>
          <p:nvPr/>
        </p:nvPicPr>
        <p:blipFill>
          <a:blip r:embed="rId3"/>
          <a:srcRect/>
          <a:stretch>
            <a:fillRect/>
          </a:stretch>
        </p:blipFill>
        <p:spPr bwMode="auto">
          <a:xfrm>
            <a:off x="2784873" y="1600201"/>
            <a:ext cx="3574256" cy="3221831"/>
          </a:xfrm>
          <a:prstGeom prst="rect">
            <a:avLst/>
          </a:prstGeom>
          <a:noFill/>
          <a:ln w="76200">
            <a:solidFill>
              <a:schemeClr val="tx2"/>
            </a:solidFill>
            <a:miter lim="800000"/>
            <a:headEnd/>
            <a:tailEnd/>
          </a:ln>
        </p:spPr>
      </p:pic>
      <p:sp>
        <p:nvSpPr>
          <p:cNvPr id="16390" name="Text Box 6"/>
          <p:cNvSpPr txBox="1">
            <a:spLocks noChangeArrowheads="1"/>
          </p:cNvSpPr>
          <p:nvPr/>
        </p:nvSpPr>
        <p:spPr bwMode="auto">
          <a:xfrm>
            <a:off x="6503194" y="4754166"/>
            <a:ext cx="1088760" cy="253916"/>
          </a:xfrm>
          <a:prstGeom prst="rect">
            <a:avLst/>
          </a:prstGeom>
          <a:noFill/>
          <a:ln w="9525">
            <a:noFill/>
            <a:miter lim="800000"/>
            <a:headEnd/>
            <a:tailEnd/>
          </a:ln>
        </p:spPr>
        <p:txBody>
          <a:bodyPr wrap="none">
            <a:prstTxWarp prst="textNoShape">
              <a:avLst/>
            </a:prstTxWarp>
            <a:spAutoFit/>
          </a:bodyPr>
          <a:lstStyle/>
          <a:p>
            <a:r>
              <a:rPr lang="en-US" sz="1050"/>
              <a:t>Thanks Bill Coles</a:t>
            </a:r>
          </a:p>
        </p:txBody>
      </p:sp>
    </p:spTree>
    <p:extLst>
      <p:ext uri="{BB962C8B-B14F-4D97-AF65-F5344CB8AC3E}">
        <p14:creationId xmlns:p14="http://schemas.microsoft.com/office/powerpoint/2010/main" val="3185604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6050" y="857250"/>
            <a:ext cx="4524375" cy="459553"/>
          </a:xfrm>
        </p:spPr>
        <p:txBody>
          <a:bodyPr/>
          <a:lstStyle/>
          <a:p>
            <a:r>
              <a:rPr lang="en-US" dirty="0" err="1">
                <a:solidFill>
                  <a:srgbClr val="008000"/>
                </a:solidFill>
              </a:rPr>
              <a:t>Hellings</a:t>
            </a:r>
            <a:r>
              <a:rPr lang="en-US" dirty="0">
                <a:solidFill>
                  <a:srgbClr val="008000"/>
                </a:solidFill>
              </a:rPr>
              <a:t> and Downs Curve</a:t>
            </a:r>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3"/>
          <a:srcRect/>
          <a:stretch>
            <a:fillRect/>
          </a:stretch>
        </p:blipFill>
        <p:spPr bwMode="auto">
          <a:xfrm>
            <a:off x="1885950" y="1428750"/>
            <a:ext cx="4872038" cy="3409950"/>
          </a:xfrm>
          <a:prstGeom prst="rect">
            <a:avLst/>
          </a:prstGeom>
          <a:noFill/>
          <a:ln w="9525">
            <a:noFill/>
            <a:round/>
            <a:headEnd/>
            <a:tailEnd/>
          </a:ln>
          <a:effectLst/>
        </p:spPr>
      </p:pic>
      <p:sp>
        <p:nvSpPr>
          <p:cNvPr id="5" name="TextBox 4"/>
          <p:cNvSpPr txBox="1"/>
          <p:nvPr/>
        </p:nvSpPr>
        <p:spPr>
          <a:xfrm>
            <a:off x="6858000" y="1750264"/>
            <a:ext cx="1143000" cy="1027589"/>
          </a:xfrm>
          <a:prstGeom prst="rect">
            <a:avLst/>
          </a:prstGeom>
          <a:noFill/>
        </p:spPr>
        <p:txBody>
          <a:bodyPr wrap="square" rtlCol="0">
            <a:spAutoFit/>
          </a:bodyPr>
          <a:lstStyle/>
          <a:p>
            <a:r>
              <a:rPr lang="en-US" sz="1013" dirty="0"/>
              <a:t>Courtesy of Rick </a:t>
            </a:r>
            <a:r>
              <a:rPr lang="en-US" sz="1013" dirty="0" err="1"/>
              <a:t>Jenet</a:t>
            </a:r>
            <a:r>
              <a:rPr lang="en-US" sz="1013" dirty="0"/>
              <a:t> and George Hobbs.  Original figure from </a:t>
            </a:r>
            <a:r>
              <a:rPr lang="en-US" sz="1013" dirty="0" err="1"/>
              <a:t>Hellings</a:t>
            </a:r>
            <a:r>
              <a:rPr lang="en-US" sz="1013" dirty="0"/>
              <a:t> and Downs (1983).</a:t>
            </a:r>
          </a:p>
        </p:txBody>
      </p:sp>
    </p:spTree>
    <p:extLst>
      <p:ext uri="{BB962C8B-B14F-4D97-AF65-F5344CB8AC3E}">
        <p14:creationId xmlns:p14="http://schemas.microsoft.com/office/powerpoint/2010/main" val="423553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E47F-1560-5846-AF94-9500927788BD}"/>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7DEAE490-2B3D-2A49-9A6E-8B4187C00FAA}"/>
              </a:ext>
            </a:extLst>
          </p:cNvPr>
          <p:cNvPicPr>
            <a:picLocks noGrp="1" noChangeAspect="1"/>
          </p:cNvPicPr>
          <p:nvPr>
            <p:ph idx="1"/>
          </p:nvPr>
        </p:nvPicPr>
        <p:blipFill>
          <a:blip r:embed="rId2"/>
          <a:stretch>
            <a:fillRect/>
          </a:stretch>
        </p:blipFill>
        <p:spPr>
          <a:xfrm>
            <a:off x="740544" y="1200150"/>
            <a:ext cx="7662911" cy="3394075"/>
          </a:xfrm>
        </p:spPr>
      </p:pic>
      <p:sp>
        <p:nvSpPr>
          <p:cNvPr id="4" name="Footer Placeholder 3">
            <a:extLst>
              <a:ext uri="{FF2B5EF4-FFF2-40B4-BE49-F238E27FC236}">
                <a16:creationId xmlns:a16="http://schemas.microsoft.com/office/drawing/2014/main" id="{CA1F54BF-C795-4047-951C-4B618EF18C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62F16C-C66B-D34E-95E6-D5CA8B4B3A2F}"/>
              </a:ext>
            </a:extLst>
          </p:cNvPr>
          <p:cNvSpPr>
            <a:spLocks noGrp="1"/>
          </p:cNvSpPr>
          <p:nvPr>
            <p:ph type="sldNum" sz="quarter" idx="12"/>
          </p:nvPr>
        </p:nvSpPr>
        <p:spPr/>
        <p:txBody>
          <a:bodyPr/>
          <a:lstStyle/>
          <a:p>
            <a:endParaRPr lang="en-US" dirty="0"/>
          </a:p>
        </p:txBody>
      </p:sp>
      <p:pic>
        <p:nvPicPr>
          <p:cNvPr id="8" name="Picture 2">
            <a:extLst>
              <a:ext uri="{FF2B5EF4-FFF2-40B4-BE49-F238E27FC236}">
                <a16:creationId xmlns:a16="http://schemas.microsoft.com/office/drawing/2014/main" id="{BA2F1128-77A9-2444-9FB5-052BCB82B675}"/>
              </a:ext>
            </a:extLst>
          </p:cNvPr>
          <p:cNvPicPr>
            <a:picLocks noChangeAspect="1" noChangeArrowheads="1"/>
          </p:cNvPicPr>
          <p:nvPr/>
        </p:nvPicPr>
        <p:blipFill>
          <a:blip r:embed="rId3"/>
          <a:srcRect/>
          <a:stretch>
            <a:fillRect/>
          </a:stretch>
        </p:blipFill>
        <p:spPr bwMode="auto">
          <a:xfrm>
            <a:off x="1281792" y="838572"/>
            <a:ext cx="4108193" cy="2875333"/>
          </a:xfrm>
          <a:prstGeom prst="rect">
            <a:avLst/>
          </a:prstGeom>
          <a:noFill/>
          <a:ln w="9525">
            <a:noFill/>
            <a:round/>
            <a:headEnd/>
            <a:tailEnd/>
          </a:ln>
          <a:effectLst/>
        </p:spPr>
      </p:pic>
      <p:pic>
        <p:nvPicPr>
          <p:cNvPr id="10" name="Picture 9">
            <a:extLst>
              <a:ext uri="{FF2B5EF4-FFF2-40B4-BE49-F238E27FC236}">
                <a16:creationId xmlns:a16="http://schemas.microsoft.com/office/drawing/2014/main" id="{9A6074A7-92FD-9A42-ACAC-30A84ABE908F}"/>
              </a:ext>
            </a:extLst>
          </p:cNvPr>
          <p:cNvPicPr>
            <a:picLocks noChangeAspect="1"/>
          </p:cNvPicPr>
          <p:nvPr/>
        </p:nvPicPr>
        <p:blipFill>
          <a:blip r:embed="rId4"/>
          <a:stretch>
            <a:fillRect/>
          </a:stretch>
        </p:blipFill>
        <p:spPr>
          <a:xfrm>
            <a:off x="5115878" y="0"/>
            <a:ext cx="4040564" cy="5143500"/>
          </a:xfrm>
          <a:prstGeom prst="rect">
            <a:avLst/>
          </a:prstGeom>
        </p:spPr>
      </p:pic>
      <p:sp>
        <p:nvSpPr>
          <p:cNvPr id="11" name="TextBox 10">
            <a:extLst>
              <a:ext uri="{FF2B5EF4-FFF2-40B4-BE49-F238E27FC236}">
                <a16:creationId xmlns:a16="http://schemas.microsoft.com/office/drawing/2014/main" id="{D3661C8E-F8F3-E04F-A6FC-31386B3FA867}"/>
              </a:ext>
            </a:extLst>
          </p:cNvPr>
          <p:cNvSpPr txBox="1"/>
          <p:nvPr/>
        </p:nvSpPr>
        <p:spPr>
          <a:xfrm>
            <a:off x="5455969" y="2040314"/>
            <a:ext cx="3360382" cy="1546577"/>
          </a:xfrm>
          <a:prstGeom prst="rect">
            <a:avLst/>
          </a:prstGeom>
          <a:solidFill>
            <a:schemeClr val="bg1"/>
          </a:solidFill>
        </p:spPr>
        <p:txBody>
          <a:bodyPr wrap="square" rtlCol="0">
            <a:spAutoFit/>
          </a:bodyPr>
          <a:lstStyle/>
          <a:p>
            <a:r>
              <a:rPr lang="en-US" dirty="0"/>
              <a:t>The </a:t>
            </a:r>
            <a:r>
              <a:rPr lang="en-US" dirty="0" err="1"/>
              <a:t>NANOGrav</a:t>
            </a:r>
            <a:r>
              <a:rPr lang="en-US" dirty="0"/>
              <a:t> 11-year paper: The </a:t>
            </a:r>
            <a:r>
              <a:rPr lang="en-US" dirty="0" err="1"/>
              <a:t>NANOGrav</a:t>
            </a:r>
            <a:r>
              <a:rPr lang="en-US" dirty="0"/>
              <a:t> 11 Year Data Set: Pulsar-timing Constraints on the Stochastic Gravitational-wave Background </a:t>
            </a:r>
            <a:r>
              <a:rPr lang="en-US" dirty="0">
                <a:hlinkClick r:id="rId5"/>
              </a:rPr>
              <a:t>http://adsabs.harvard.edu/abs/2018ApJ...859...47A</a:t>
            </a:r>
            <a:endParaRPr lang="en-US" dirty="0"/>
          </a:p>
          <a:p>
            <a:endParaRPr lang="en-US" dirty="0"/>
          </a:p>
        </p:txBody>
      </p:sp>
    </p:spTree>
    <p:extLst>
      <p:ext uri="{BB962C8B-B14F-4D97-AF65-F5344CB8AC3E}">
        <p14:creationId xmlns:p14="http://schemas.microsoft.com/office/powerpoint/2010/main" val="124768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A3F9-2B4F-A041-9C26-7D360AC6751A}"/>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8C8F7B34-159F-6941-BB5C-4137291E6D88}"/>
              </a:ext>
            </a:extLst>
          </p:cNvPr>
          <p:cNvPicPr>
            <a:picLocks noGrp="1" noChangeAspect="1"/>
          </p:cNvPicPr>
          <p:nvPr>
            <p:ph idx="1"/>
          </p:nvPr>
        </p:nvPicPr>
        <p:blipFill>
          <a:blip r:embed="rId2"/>
          <a:stretch>
            <a:fillRect/>
          </a:stretch>
        </p:blipFill>
        <p:spPr>
          <a:xfrm>
            <a:off x="457200" y="1674177"/>
            <a:ext cx="8229600" cy="2446020"/>
          </a:xfrm>
        </p:spPr>
      </p:pic>
      <p:sp>
        <p:nvSpPr>
          <p:cNvPr id="4" name="Footer Placeholder 3">
            <a:extLst>
              <a:ext uri="{FF2B5EF4-FFF2-40B4-BE49-F238E27FC236}">
                <a16:creationId xmlns:a16="http://schemas.microsoft.com/office/drawing/2014/main" id="{B39B84D8-5569-1B4D-B477-B5603E7855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C7F71-8B83-1E43-A9FA-F69F69F2575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557469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EBD5-4E03-7D48-8F7F-D8643681CEAA}"/>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9B5F0C01-E924-2947-B37D-DBDFB87869F9}"/>
              </a:ext>
            </a:extLst>
          </p:cNvPr>
          <p:cNvPicPr>
            <a:picLocks noGrp="1" noChangeAspect="1"/>
          </p:cNvPicPr>
          <p:nvPr>
            <p:ph idx="1"/>
          </p:nvPr>
        </p:nvPicPr>
        <p:blipFill>
          <a:blip r:embed="rId2"/>
          <a:stretch>
            <a:fillRect/>
          </a:stretch>
        </p:blipFill>
        <p:spPr>
          <a:xfrm>
            <a:off x="2026444" y="1200150"/>
            <a:ext cx="5091112" cy="3394075"/>
          </a:xfrm>
        </p:spPr>
      </p:pic>
      <p:sp>
        <p:nvSpPr>
          <p:cNvPr id="4" name="Footer Placeholder 3">
            <a:extLst>
              <a:ext uri="{FF2B5EF4-FFF2-40B4-BE49-F238E27FC236}">
                <a16:creationId xmlns:a16="http://schemas.microsoft.com/office/drawing/2014/main" id="{341B4C23-F3D2-4F41-A10C-0D059196C2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5A65B0-EB6F-404F-A609-381B5ACD4603}"/>
              </a:ext>
            </a:extLst>
          </p:cNvPr>
          <p:cNvSpPr>
            <a:spLocks noGrp="1"/>
          </p:cNvSpPr>
          <p:nvPr>
            <p:ph type="sldNum" sz="quarter" idx="12"/>
          </p:nvPr>
        </p:nvSpPr>
        <p:spPr/>
        <p:txBody>
          <a:bodyPr/>
          <a:lstStyle/>
          <a:p>
            <a:endParaRPr lang="en-US" dirty="0"/>
          </a:p>
        </p:txBody>
      </p:sp>
      <p:pic>
        <p:nvPicPr>
          <p:cNvPr id="9" name="Picture 8">
            <a:extLst>
              <a:ext uri="{FF2B5EF4-FFF2-40B4-BE49-F238E27FC236}">
                <a16:creationId xmlns:a16="http://schemas.microsoft.com/office/drawing/2014/main" id="{D5557595-13C4-344B-BF04-2D8C6D0354FC}"/>
              </a:ext>
            </a:extLst>
          </p:cNvPr>
          <p:cNvPicPr>
            <a:picLocks noChangeAspect="1"/>
          </p:cNvPicPr>
          <p:nvPr/>
        </p:nvPicPr>
        <p:blipFill>
          <a:blip r:embed="rId3"/>
          <a:stretch>
            <a:fillRect/>
          </a:stretch>
        </p:blipFill>
        <p:spPr>
          <a:xfrm>
            <a:off x="174989" y="896222"/>
            <a:ext cx="4716964" cy="1933383"/>
          </a:xfrm>
          <a:prstGeom prst="rect">
            <a:avLst/>
          </a:prstGeom>
        </p:spPr>
      </p:pic>
      <p:sp>
        <p:nvSpPr>
          <p:cNvPr id="10" name="TextBox 9">
            <a:extLst>
              <a:ext uri="{FF2B5EF4-FFF2-40B4-BE49-F238E27FC236}">
                <a16:creationId xmlns:a16="http://schemas.microsoft.com/office/drawing/2014/main" id="{E96C6E61-8495-0C40-84DA-EFF832DED8AC}"/>
              </a:ext>
            </a:extLst>
          </p:cNvPr>
          <p:cNvSpPr txBox="1"/>
          <p:nvPr/>
        </p:nvSpPr>
        <p:spPr>
          <a:xfrm>
            <a:off x="2826586" y="4313284"/>
            <a:ext cx="797334" cy="400110"/>
          </a:xfrm>
          <a:prstGeom prst="rect">
            <a:avLst/>
          </a:prstGeom>
          <a:noFill/>
        </p:spPr>
        <p:txBody>
          <a:bodyPr wrap="none" rtlCol="0">
            <a:spAutoFit/>
          </a:bodyPr>
          <a:lstStyle/>
          <a:p>
            <a:r>
              <a:rPr lang="en-US" sz="2000" dirty="0">
                <a:solidFill>
                  <a:srgbClr val="C00000"/>
                </a:solidFill>
              </a:rPr>
              <a:t>“Red”</a:t>
            </a:r>
          </a:p>
        </p:txBody>
      </p:sp>
      <p:sp>
        <p:nvSpPr>
          <p:cNvPr id="11" name="TextBox 10">
            <a:extLst>
              <a:ext uri="{FF2B5EF4-FFF2-40B4-BE49-F238E27FC236}">
                <a16:creationId xmlns:a16="http://schemas.microsoft.com/office/drawing/2014/main" id="{489A2B61-8D76-3F42-B6FC-FE96CF0EC433}"/>
              </a:ext>
            </a:extLst>
          </p:cNvPr>
          <p:cNvSpPr txBox="1"/>
          <p:nvPr/>
        </p:nvSpPr>
        <p:spPr>
          <a:xfrm>
            <a:off x="5670551" y="4329341"/>
            <a:ext cx="861133" cy="400110"/>
          </a:xfrm>
          <a:prstGeom prst="rect">
            <a:avLst/>
          </a:prstGeom>
          <a:noFill/>
        </p:spPr>
        <p:txBody>
          <a:bodyPr wrap="none" rtlCol="0">
            <a:spAutoFit/>
          </a:bodyPr>
          <a:lstStyle/>
          <a:p>
            <a:r>
              <a:rPr lang="en-US" sz="2000" dirty="0">
                <a:solidFill>
                  <a:schemeClr val="tx2"/>
                </a:solidFill>
              </a:rPr>
              <a:t>“Blue”</a:t>
            </a:r>
          </a:p>
        </p:txBody>
      </p:sp>
      <p:cxnSp>
        <p:nvCxnSpPr>
          <p:cNvPr id="13" name="Straight Arrow Connector 12">
            <a:extLst>
              <a:ext uri="{FF2B5EF4-FFF2-40B4-BE49-F238E27FC236}">
                <a16:creationId xmlns:a16="http://schemas.microsoft.com/office/drawing/2014/main" id="{B657B48C-30FD-2C44-BB5B-35DD7CC8EA7F}"/>
              </a:ext>
            </a:extLst>
          </p:cNvPr>
          <p:cNvCxnSpPr/>
          <p:nvPr/>
        </p:nvCxnSpPr>
        <p:spPr>
          <a:xfrm>
            <a:off x="3124200" y="1012371"/>
            <a:ext cx="0" cy="14859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48D2FCC-C674-B24B-98A7-AFCA55F205D4}"/>
              </a:ext>
            </a:extLst>
          </p:cNvPr>
          <p:cNvCxnSpPr/>
          <p:nvPr/>
        </p:nvCxnSpPr>
        <p:spPr>
          <a:xfrm>
            <a:off x="5989709" y="1012371"/>
            <a:ext cx="30091" cy="2171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DB24958-5948-DB49-B1A6-D8FE6DE9FE3D}"/>
              </a:ext>
            </a:extLst>
          </p:cNvPr>
          <p:cNvSpPr txBox="1"/>
          <p:nvPr/>
        </p:nvSpPr>
        <p:spPr>
          <a:xfrm>
            <a:off x="6906987" y="1755320"/>
            <a:ext cx="1978322" cy="715581"/>
          </a:xfrm>
          <a:prstGeom prst="rect">
            <a:avLst/>
          </a:prstGeom>
          <a:noFill/>
        </p:spPr>
        <p:txBody>
          <a:bodyPr wrap="square" rtlCol="0">
            <a:spAutoFit/>
          </a:bodyPr>
          <a:lstStyle/>
          <a:p>
            <a:r>
              <a:rPr lang="en-US" dirty="0"/>
              <a:t>Ergo this is a “red” spectrum and we call the noise “red”.</a:t>
            </a:r>
          </a:p>
        </p:txBody>
      </p:sp>
    </p:spTree>
    <p:extLst>
      <p:ext uri="{BB962C8B-B14F-4D97-AF65-F5344CB8AC3E}">
        <p14:creationId xmlns:p14="http://schemas.microsoft.com/office/powerpoint/2010/main" val="11307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24F3-1BAB-FB4A-B272-F96E5C9E2522}"/>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7BECA04E-7D8C-0141-B118-85FD5E1947C0}"/>
              </a:ext>
            </a:extLst>
          </p:cNvPr>
          <p:cNvPicPr>
            <a:picLocks noGrp="1" noChangeAspect="1"/>
          </p:cNvPicPr>
          <p:nvPr>
            <p:ph idx="1"/>
          </p:nvPr>
        </p:nvPicPr>
        <p:blipFill>
          <a:blip r:embed="rId2"/>
          <a:stretch>
            <a:fillRect/>
          </a:stretch>
        </p:blipFill>
        <p:spPr>
          <a:xfrm>
            <a:off x="2026444" y="1200150"/>
            <a:ext cx="5091112" cy="3394075"/>
          </a:xfrm>
        </p:spPr>
      </p:pic>
      <p:sp>
        <p:nvSpPr>
          <p:cNvPr id="4" name="Footer Placeholder 3">
            <a:extLst>
              <a:ext uri="{FF2B5EF4-FFF2-40B4-BE49-F238E27FC236}">
                <a16:creationId xmlns:a16="http://schemas.microsoft.com/office/drawing/2014/main" id="{0E195CEB-8468-AE4C-BB71-11D2CE1F9E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B9D5FC-944D-C24D-B034-3D9BCEBBF314}"/>
              </a:ext>
            </a:extLst>
          </p:cNvPr>
          <p:cNvSpPr>
            <a:spLocks noGrp="1"/>
          </p:cNvSpPr>
          <p:nvPr>
            <p:ph type="sldNum" sz="quarter" idx="12"/>
          </p:nvPr>
        </p:nvSpPr>
        <p:spPr/>
        <p:txBody>
          <a:bodyPr/>
          <a:lstStyle/>
          <a:p>
            <a:endParaRPr lang="en-US" dirty="0"/>
          </a:p>
        </p:txBody>
      </p:sp>
      <p:pic>
        <p:nvPicPr>
          <p:cNvPr id="11" name="Picture 10">
            <a:extLst>
              <a:ext uri="{FF2B5EF4-FFF2-40B4-BE49-F238E27FC236}">
                <a16:creationId xmlns:a16="http://schemas.microsoft.com/office/drawing/2014/main" id="{78B3083E-2A4F-F84F-8DEE-A30C2EF59C4D}"/>
              </a:ext>
            </a:extLst>
          </p:cNvPr>
          <p:cNvPicPr>
            <a:picLocks noChangeAspect="1"/>
          </p:cNvPicPr>
          <p:nvPr/>
        </p:nvPicPr>
        <p:blipFill>
          <a:blip r:embed="rId3"/>
          <a:stretch>
            <a:fillRect/>
          </a:stretch>
        </p:blipFill>
        <p:spPr>
          <a:xfrm>
            <a:off x="5670551" y="205980"/>
            <a:ext cx="3392261" cy="2261507"/>
          </a:xfrm>
          <a:prstGeom prst="rect">
            <a:avLst/>
          </a:prstGeom>
        </p:spPr>
      </p:pic>
    </p:spTree>
    <p:extLst>
      <p:ext uri="{BB962C8B-B14F-4D97-AF65-F5344CB8AC3E}">
        <p14:creationId xmlns:p14="http://schemas.microsoft.com/office/powerpoint/2010/main" val="37315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3F12-223A-9247-9B99-6B702CEB8805}"/>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85125896-DAA2-514B-B4FF-AED772A568ED}"/>
              </a:ext>
            </a:extLst>
          </p:cNvPr>
          <p:cNvPicPr>
            <a:picLocks noGrp="1" noChangeAspect="1"/>
          </p:cNvPicPr>
          <p:nvPr>
            <p:ph idx="1"/>
          </p:nvPr>
        </p:nvPicPr>
        <p:blipFill>
          <a:blip r:embed="rId2"/>
          <a:stretch>
            <a:fillRect/>
          </a:stretch>
        </p:blipFill>
        <p:spPr>
          <a:xfrm>
            <a:off x="2026444" y="1200150"/>
            <a:ext cx="5091112" cy="3394075"/>
          </a:xfrm>
        </p:spPr>
      </p:pic>
      <p:sp>
        <p:nvSpPr>
          <p:cNvPr id="4" name="Footer Placeholder 3">
            <a:extLst>
              <a:ext uri="{FF2B5EF4-FFF2-40B4-BE49-F238E27FC236}">
                <a16:creationId xmlns:a16="http://schemas.microsoft.com/office/drawing/2014/main" id="{4E876CCC-4A0B-F840-B3D1-4546AE21EB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BA4CCB-C5E7-7F4B-BA80-B4E0ECA50A1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048367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54B6-B82E-B54F-9B8E-3EB996C73395}"/>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EA9257F-1C56-564C-BA25-0CE57BF41722}"/>
              </a:ext>
            </a:extLst>
          </p:cNvPr>
          <p:cNvPicPr>
            <a:picLocks noGrp="1" noChangeAspect="1"/>
          </p:cNvPicPr>
          <p:nvPr>
            <p:ph idx="1"/>
          </p:nvPr>
        </p:nvPicPr>
        <p:blipFill>
          <a:blip r:embed="rId2"/>
          <a:stretch>
            <a:fillRect/>
          </a:stretch>
        </p:blipFill>
        <p:spPr>
          <a:xfrm>
            <a:off x="457200" y="1425471"/>
            <a:ext cx="8229600" cy="2943433"/>
          </a:xfrm>
        </p:spPr>
      </p:pic>
      <p:sp>
        <p:nvSpPr>
          <p:cNvPr id="4" name="Footer Placeholder 3">
            <a:extLst>
              <a:ext uri="{FF2B5EF4-FFF2-40B4-BE49-F238E27FC236}">
                <a16:creationId xmlns:a16="http://schemas.microsoft.com/office/drawing/2014/main" id="{D6CA234E-37FA-F641-AF3E-5D161A5E0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FF44BE-08CA-EB4E-96CB-A9A6861D8098}"/>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73233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2D03-4D82-0C42-9C9B-04B749CDEC7F}"/>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F3DE8080-2506-A341-8A67-47609DC150E3}"/>
              </a:ext>
            </a:extLst>
          </p:cNvPr>
          <p:cNvSpPr>
            <a:spLocks noGrp="1"/>
          </p:cNvSpPr>
          <p:nvPr>
            <p:ph idx="1"/>
          </p:nvPr>
        </p:nvSpPr>
        <p:spPr/>
        <p:txBody>
          <a:bodyPr>
            <a:normAutofit/>
          </a:bodyPr>
          <a:lstStyle/>
          <a:p>
            <a:r>
              <a:rPr lang="en-US" dirty="0"/>
              <a:t>Put the pieces together, i.e. how do you use pulsars to detect gravitational waves?</a:t>
            </a:r>
          </a:p>
          <a:p>
            <a:pPr lvl="1"/>
            <a:r>
              <a:rPr lang="en-US" dirty="0"/>
              <a:t>Really </a:t>
            </a:r>
            <a:r>
              <a:rPr lang="en-US" dirty="0" err="1"/>
              <a:t>handwaivey</a:t>
            </a:r>
            <a:r>
              <a:rPr lang="en-US" dirty="0"/>
              <a:t>. (Same version I’ll give in my public talk on Friday evening - you’re invited!)</a:t>
            </a:r>
          </a:p>
          <a:p>
            <a:pPr lvl="1"/>
            <a:r>
              <a:rPr lang="en-US" dirty="0"/>
              <a:t>Somewhat deeper. (Includes the effects of polarization, that you just learned about from </a:t>
            </a:r>
            <a:r>
              <a:rPr lang="en-US" dirty="0" err="1"/>
              <a:t>Gopu</a:t>
            </a:r>
            <a:r>
              <a:rPr lang="en-US" dirty="0"/>
              <a:t>)</a:t>
            </a:r>
          </a:p>
          <a:p>
            <a:pPr lvl="1"/>
            <a:r>
              <a:rPr lang="en-US" dirty="0"/>
              <a:t>The annoying version. Learn how </a:t>
            </a:r>
            <a:r>
              <a:rPr lang="en-US" dirty="0">
                <a:solidFill>
                  <a:srgbClr val="C00000"/>
                </a:solidFill>
              </a:rPr>
              <a:t>your ability to detect gravitational waves depends upon your ability to model the noise.</a:t>
            </a:r>
          </a:p>
        </p:txBody>
      </p:sp>
      <p:sp>
        <p:nvSpPr>
          <p:cNvPr id="4" name="Footer Placeholder 3">
            <a:extLst>
              <a:ext uri="{FF2B5EF4-FFF2-40B4-BE49-F238E27FC236}">
                <a16:creationId xmlns:a16="http://schemas.microsoft.com/office/drawing/2014/main" id="{5CA4BE25-D1C4-5143-9DA0-0E505018D7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209859-FEC5-0246-A162-1841FF77F655}"/>
              </a:ext>
            </a:extLst>
          </p:cNvPr>
          <p:cNvSpPr>
            <a:spLocks noGrp="1"/>
          </p:cNvSpPr>
          <p:nvPr>
            <p:ph type="sldNum" sz="quarter" idx="12"/>
          </p:nvPr>
        </p:nvSpPr>
        <p:spPr/>
        <p:txBody>
          <a:bodyPr/>
          <a:lstStyle/>
          <a:p>
            <a:endParaRPr lang="en-US" dirty="0"/>
          </a:p>
        </p:txBody>
      </p:sp>
      <p:pic>
        <p:nvPicPr>
          <p:cNvPr id="7" name="Picture 6">
            <a:extLst>
              <a:ext uri="{FF2B5EF4-FFF2-40B4-BE49-F238E27FC236}">
                <a16:creationId xmlns:a16="http://schemas.microsoft.com/office/drawing/2014/main" id="{B4765D14-56C9-1B4C-B47E-2E1D335595DA}"/>
              </a:ext>
            </a:extLst>
          </p:cNvPr>
          <p:cNvPicPr>
            <a:picLocks noChangeAspect="1"/>
          </p:cNvPicPr>
          <p:nvPr/>
        </p:nvPicPr>
        <p:blipFill>
          <a:blip r:embed="rId2"/>
          <a:stretch>
            <a:fillRect/>
          </a:stretch>
        </p:blipFill>
        <p:spPr>
          <a:xfrm>
            <a:off x="2918541" y="-36594"/>
            <a:ext cx="3634659" cy="5143500"/>
          </a:xfrm>
          <a:prstGeom prst="rect">
            <a:avLst/>
          </a:prstGeom>
        </p:spPr>
      </p:pic>
    </p:spTree>
    <p:extLst>
      <p:ext uri="{BB962C8B-B14F-4D97-AF65-F5344CB8AC3E}">
        <p14:creationId xmlns:p14="http://schemas.microsoft.com/office/powerpoint/2010/main" val="25299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91F9-9EBB-B043-8363-7F80765BBCE7}"/>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2EB8A5CD-B0C9-5047-BA08-2940C935EBA1}"/>
              </a:ext>
            </a:extLst>
          </p:cNvPr>
          <p:cNvSpPr>
            <a:spLocks noGrp="1"/>
          </p:cNvSpPr>
          <p:nvPr>
            <p:ph idx="1"/>
          </p:nvPr>
        </p:nvSpPr>
        <p:spPr/>
        <p:txBody>
          <a:bodyPr>
            <a:normAutofit fontScale="92500" lnSpcReduction="20000"/>
          </a:bodyPr>
          <a:lstStyle/>
          <a:p>
            <a:r>
              <a:rPr lang="en-US" dirty="0">
                <a:latin typeface="Apple Braille Pinpoint 8 Dot" pitchFamily="2" charset="0"/>
              </a:rPr>
              <a:t>The basic idea of how you can use pulsars as clocks to detect gravitational waves.</a:t>
            </a:r>
          </a:p>
          <a:p>
            <a:r>
              <a:rPr lang="en-US" dirty="0">
                <a:latin typeface="Apple Braille Pinpoint 8 Dot" pitchFamily="2" charset="0"/>
              </a:rPr>
              <a:t>A sense of how the polarization leaves a particular imprint on the pulsars that will be distinguishable from other disturbances in the timing.</a:t>
            </a:r>
          </a:p>
          <a:p>
            <a:r>
              <a:rPr lang="en-US" dirty="0">
                <a:latin typeface="Apple Braille Pinpoint 8 Dot" pitchFamily="2" charset="0"/>
              </a:rPr>
              <a:t>The </a:t>
            </a:r>
            <a:r>
              <a:rPr lang="en-US" dirty="0" err="1">
                <a:latin typeface="Apple Braille Pinpoint 8 Dot" pitchFamily="2" charset="0"/>
              </a:rPr>
              <a:t>Hellings</a:t>
            </a:r>
            <a:r>
              <a:rPr lang="en-US" dirty="0">
                <a:latin typeface="Apple Braille Pinpoint 8 Dot" pitchFamily="2" charset="0"/>
              </a:rPr>
              <a:t> and Downs curve, how it’s made, and what it has to do with polarization.</a:t>
            </a:r>
          </a:p>
          <a:p>
            <a:r>
              <a:rPr lang="en-US" dirty="0">
                <a:latin typeface="Apple Braille Pinpoint 8 Dot" pitchFamily="2" charset="0"/>
              </a:rPr>
              <a:t>Familiarity with red and white noise (you should be able to sketch both of them), and why we care so much about them.</a:t>
            </a:r>
          </a:p>
          <a:p>
            <a:r>
              <a:rPr lang="en-US" dirty="0">
                <a:latin typeface="Apple Braille Pinpoint 8 Dot" pitchFamily="2" charset="0"/>
              </a:rPr>
              <a:t>Excitement about hearing about Bayesian analysis tomorrow and how it can help you deal with all the challenges I just told you about.</a:t>
            </a:r>
          </a:p>
        </p:txBody>
      </p:sp>
      <p:sp>
        <p:nvSpPr>
          <p:cNvPr id="4" name="Footer Placeholder 3">
            <a:extLst>
              <a:ext uri="{FF2B5EF4-FFF2-40B4-BE49-F238E27FC236}">
                <a16:creationId xmlns:a16="http://schemas.microsoft.com/office/drawing/2014/main" id="{848412DE-907C-A340-A2EB-AF1E3C5447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370254-9807-7249-AC49-2115A8464A1F}"/>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25434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C324-3DC5-5A40-BCEC-888CC06D30BF}"/>
              </a:ext>
            </a:extLst>
          </p:cNvPr>
          <p:cNvSpPr>
            <a:spLocks noGrp="1"/>
          </p:cNvSpPr>
          <p:nvPr>
            <p:ph type="title"/>
          </p:nvPr>
        </p:nvSpPr>
        <p:spPr/>
        <p:txBody>
          <a:bodyPr/>
          <a:lstStyle/>
          <a:p>
            <a:r>
              <a:rPr lang="en-US" dirty="0"/>
              <a:t>If you want to read or do some more stuff…</a:t>
            </a:r>
          </a:p>
        </p:txBody>
      </p:sp>
      <p:sp>
        <p:nvSpPr>
          <p:cNvPr id="3" name="Content Placeholder 2">
            <a:extLst>
              <a:ext uri="{FF2B5EF4-FFF2-40B4-BE49-F238E27FC236}">
                <a16:creationId xmlns:a16="http://schemas.microsoft.com/office/drawing/2014/main" id="{861440E6-D0E3-0545-A298-D51894AAFDF7}"/>
              </a:ext>
            </a:extLst>
          </p:cNvPr>
          <p:cNvSpPr>
            <a:spLocks noGrp="1"/>
          </p:cNvSpPr>
          <p:nvPr>
            <p:ph idx="1"/>
          </p:nvPr>
        </p:nvSpPr>
        <p:spPr/>
        <p:txBody>
          <a:bodyPr>
            <a:normAutofit fontScale="77500" lnSpcReduction="20000"/>
          </a:bodyPr>
          <a:lstStyle/>
          <a:p>
            <a:pPr>
              <a:spcBef>
                <a:spcPts val="900"/>
              </a:spcBef>
            </a:pPr>
            <a:r>
              <a:rPr lang="en-US" b="0" u="sng" dirty="0">
                <a:latin typeface="Apple Braille Pinpoint 8 Dot" pitchFamily="2" charset="0"/>
                <a:cs typeface="Adobe Naskh Medium" pitchFamily="2" charset="-78"/>
                <a:hlinkClick r:id="rId2"/>
              </a:rPr>
              <a:t>https://github.com/ipta/ipta-2019-workshop</a:t>
            </a:r>
            <a:r>
              <a:rPr lang="en-US" b="0" u="sng" dirty="0">
                <a:latin typeface="Apple Braille Pinpoint 8 Dot" pitchFamily="2" charset="0"/>
                <a:cs typeface="Adobe Naskh Medium" pitchFamily="2" charset="-78"/>
              </a:rPr>
              <a:t> &lt;-</a:t>
            </a:r>
            <a:r>
              <a:rPr lang="en-US" b="0" dirty="0">
                <a:latin typeface="Apple Braille Pinpoint 8 Dot" pitchFamily="2" charset="0"/>
                <a:cs typeface="Adobe Naskh Medium" pitchFamily="2" charset="-78"/>
              </a:rPr>
              <a:t> </a:t>
            </a:r>
            <a:r>
              <a:rPr lang="en-US" b="0" i="1" dirty="0" err="1">
                <a:latin typeface="Apple Braille Pinpoint 8 Dot" pitchFamily="2" charset="0"/>
                <a:cs typeface="Adobe Naskh Medium" pitchFamily="2" charset="-78"/>
              </a:rPr>
              <a:t>NoiseCrashCourse_Lommen.ipynb</a:t>
            </a:r>
            <a:r>
              <a:rPr lang="en-US" b="0" i="1" dirty="0">
                <a:latin typeface="Apple Braille Pinpoint 8 Dot" pitchFamily="2" charset="0"/>
                <a:cs typeface="Adobe Naskh Medium" pitchFamily="2" charset="-78"/>
              </a:rPr>
              <a:t> </a:t>
            </a:r>
            <a:r>
              <a:rPr lang="en-US" b="0" dirty="0">
                <a:latin typeface="Apple Braille Pinpoint 8 Dot" pitchFamily="2" charset="0"/>
                <a:cs typeface="Adobe Naskh Medium" pitchFamily="2" charset="-78"/>
              </a:rPr>
              <a:t>You can goof around with the notebook I used to make the plots you just saw.</a:t>
            </a:r>
            <a:endParaRPr lang="en-US" b="0" u="sng" dirty="0">
              <a:latin typeface="Apple Braille Pinpoint 8 Dot" pitchFamily="2" charset="0"/>
              <a:cs typeface="Adobe Naskh Medium" pitchFamily="2" charset="-78"/>
            </a:endParaRPr>
          </a:p>
          <a:p>
            <a:pPr>
              <a:spcBef>
                <a:spcPts val="900"/>
              </a:spcBef>
            </a:pPr>
            <a:r>
              <a:rPr lang="en-US" b="0" i="1" dirty="0">
                <a:latin typeface="Apple Braille Pinpoint 8 Dot" pitchFamily="2" charset="0"/>
                <a:cs typeface="Adobe Naskh Medium" pitchFamily="2" charset="-78"/>
              </a:rPr>
              <a:t>Pulsar timing arrays: the promise of gravitational wave detection</a:t>
            </a:r>
            <a:r>
              <a:rPr lang="en-US" b="0" dirty="0">
                <a:latin typeface="Apple Braille Pinpoint 8 Dot" pitchFamily="2" charset="0"/>
                <a:cs typeface="Adobe Naskh Medium" pitchFamily="2" charset="-78"/>
              </a:rPr>
              <a:t>, Andrea Lommen, Reports on Progress in Physics, Volume 78, Issue 12, article id. 124901 (2015).</a:t>
            </a:r>
            <a:r>
              <a:rPr lang="en-US" dirty="0">
                <a:latin typeface="Apple Braille Pinpoint 8 Dot" pitchFamily="2" charset="0"/>
                <a:cs typeface="Adobe Naskh Medium" pitchFamily="2" charset="-78"/>
                <a:hlinkClick r:id="rId3"/>
              </a:rPr>
              <a:t> https://iopscience.iop.org/article/10.1088/0034-4885/78/12/124901/pdf</a:t>
            </a:r>
            <a:endParaRPr lang="en-US" dirty="0">
              <a:latin typeface="Apple Braille Pinpoint 8 Dot" pitchFamily="2" charset="0"/>
              <a:cs typeface="Adobe Naskh Medium" pitchFamily="2" charset="-78"/>
            </a:endParaRPr>
          </a:p>
          <a:p>
            <a:pPr>
              <a:spcBef>
                <a:spcPts val="900"/>
              </a:spcBef>
            </a:pPr>
            <a:r>
              <a:rPr lang="en-US" b="0" i="1" dirty="0">
                <a:latin typeface="Apple Braille Pinpoint 8 Dot" pitchFamily="2" charset="0"/>
                <a:cs typeface="Adobe Naskh Medium" pitchFamily="2" charset="-78"/>
              </a:rPr>
              <a:t>Pulsar Timing for Gravitational Wave Detection</a:t>
            </a:r>
            <a:r>
              <a:rPr lang="en-US" b="0" dirty="0">
                <a:latin typeface="Apple Braille Pinpoint 8 Dot" pitchFamily="2" charset="0"/>
                <a:cs typeface="Adobe Naskh Medium" pitchFamily="2" charset="-78"/>
              </a:rPr>
              <a:t>, Andrea Lommen, Nature Astronomy, Dec 1, 2017, volume 1 (It’s actually a special issue about pulsar astronomy, so also see articles by Maura, Chiara….) </a:t>
            </a:r>
            <a:r>
              <a:rPr lang="en-US" dirty="0">
                <a:latin typeface="Apple Braille Pinpoint 8 Dot" pitchFamily="2" charset="0"/>
                <a:cs typeface="Adobe Naskh Medium" pitchFamily="2" charset="-78"/>
                <a:hlinkClick r:id="rId4"/>
              </a:rPr>
              <a:t>https://www.nature.com/natastron/volumes/1/issues/12</a:t>
            </a:r>
            <a:endParaRPr lang="en-US" dirty="0">
              <a:latin typeface="Apple Braille Pinpoint 8 Dot" pitchFamily="2" charset="0"/>
              <a:cs typeface="Adobe Naskh Medium" pitchFamily="2" charset="-78"/>
            </a:endParaRPr>
          </a:p>
          <a:p>
            <a:pPr>
              <a:spcBef>
                <a:spcPts val="900"/>
              </a:spcBef>
            </a:pPr>
            <a:r>
              <a:rPr lang="en-US" b="0" i="1" dirty="0">
                <a:latin typeface="Apple Braille Pinpoint 8 Dot" pitchFamily="2" charset="0"/>
                <a:cs typeface="Adobe Naskh Medium" pitchFamily="2" charset="-78"/>
              </a:rPr>
              <a:t>The </a:t>
            </a:r>
            <a:r>
              <a:rPr lang="en-US" b="0" i="1" dirty="0" err="1">
                <a:latin typeface="Apple Braille Pinpoint 8 Dot" pitchFamily="2" charset="0"/>
                <a:cs typeface="Adobe Naskh Medium" pitchFamily="2" charset="-78"/>
              </a:rPr>
              <a:t>NANOGrav</a:t>
            </a:r>
            <a:r>
              <a:rPr lang="en-US" b="0" i="1" dirty="0">
                <a:latin typeface="Apple Braille Pinpoint 8 Dot" pitchFamily="2" charset="0"/>
                <a:cs typeface="Adobe Naskh Medium" pitchFamily="2" charset="-78"/>
              </a:rPr>
              <a:t> 11-year paper: The </a:t>
            </a:r>
            <a:r>
              <a:rPr lang="en-US" b="0" i="1" dirty="0" err="1">
                <a:latin typeface="Apple Braille Pinpoint 8 Dot" pitchFamily="2" charset="0"/>
                <a:cs typeface="Adobe Naskh Medium" pitchFamily="2" charset="-78"/>
              </a:rPr>
              <a:t>NANOGrav</a:t>
            </a:r>
            <a:r>
              <a:rPr lang="en-US" b="0" i="1" dirty="0">
                <a:latin typeface="Apple Braille Pinpoint 8 Dot" pitchFamily="2" charset="0"/>
                <a:cs typeface="Adobe Naskh Medium" pitchFamily="2" charset="-78"/>
              </a:rPr>
              <a:t> 11 Year Data Set: Pulsar-timing Constraints on the Stochastic Gravitational-wave Background </a:t>
            </a:r>
            <a:r>
              <a:rPr lang="en-US" dirty="0">
                <a:latin typeface="Apple Braille Pinpoint 8 Dot" pitchFamily="2" charset="0"/>
                <a:cs typeface="Adobe Naskh Medium" pitchFamily="2" charset="-78"/>
                <a:hlinkClick r:id="rId5"/>
              </a:rPr>
              <a:t>http://adsabs.harvard.edu/abs/2018ApJ...859...47A</a:t>
            </a:r>
            <a:endParaRPr lang="en-US" b="0" dirty="0">
              <a:latin typeface="Apple Braille Pinpoint 8 Dot" pitchFamily="2" charset="0"/>
              <a:cs typeface="Adobe Naskh Medium" pitchFamily="2" charset="-78"/>
            </a:endParaRPr>
          </a:p>
        </p:txBody>
      </p:sp>
      <p:sp>
        <p:nvSpPr>
          <p:cNvPr id="4" name="Footer Placeholder 3">
            <a:extLst>
              <a:ext uri="{FF2B5EF4-FFF2-40B4-BE49-F238E27FC236}">
                <a16:creationId xmlns:a16="http://schemas.microsoft.com/office/drawing/2014/main" id="{EEFA86A3-BA36-9B4B-8EE4-52C0EED75A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82D985-D1FA-2847-89CD-2B4D848670B2}"/>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846105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76525" y="914400"/>
            <a:ext cx="4524375" cy="459553"/>
          </a:xfrm>
        </p:spPr>
        <p:txBody>
          <a:bodyPr/>
          <a:lstStyle/>
          <a:p>
            <a:r>
              <a:rPr lang="en-US" dirty="0"/>
              <a:t>The shape of the GW response</a:t>
            </a:r>
          </a:p>
        </p:txBody>
      </p:sp>
      <p:sp>
        <p:nvSpPr>
          <p:cNvPr id="16390" name="Text Box 6"/>
          <p:cNvSpPr txBox="1">
            <a:spLocks noChangeArrowheads="1"/>
          </p:cNvSpPr>
          <p:nvPr/>
        </p:nvSpPr>
        <p:spPr bwMode="auto">
          <a:xfrm>
            <a:off x="6515100" y="4754166"/>
            <a:ext cx="1268296" cy="253916"/>
          </a:xfrm>
          <a:prstGeom prst="rect">
            <a:avLst/>
          </a:prstGeom>
          <a:noFill/>
          <a:ln w="9525">
            <a:noFill/>
            <a:miter lim="800000"/>
            <a:headEnd/>
            <a:tailEnd/>
          </a:ln>
        </p:spPr>
        <p:txBody>
          <a:bodyPr wrap="none">
            <a:prstTxWarp prst="textNoShape">
              <a:avLst/>
            </a:prstTxWarp>
            <a:spAutoFit/>
          </a:bodyPr>
          <a:lstStyle/>
          <a:p>
            <a:r>
              <a:rPr lang="en-US" sz="1050" dirty="0"/>
              <a:t>Thanks Joe Romano</a:t>
            </a:r>
          </a:p>
        </p:txBody>
      </p:sp>
      <p:pic>
        <p:nvPicPr>
          <p:cNvPr id="2" name="Picture 1" descr="response_fixedGW.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0" y="1390650"/>
            <a:ext cx="3695700" cy="3638550"/>
          </a:xfrm>
          <a:prstGeom prst="rect">
            <a:avLst/>
          </a:prstGeom>
        </p:spPr>
      </p:pic>
    </p:spTree>
    <p:extLst>
      <p:ext uri="{BB962C8B-B14F-4D97-AF65-F5344CB8AC3E}">
        <p14:creationId xmlns:p14="http://schemas.microsoft.com/office/powerpoint/2010/main" val="283487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7EBF-5E4F-4F4C-B937-97214D89AC37}"/>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0A85B77A-09F6-AE48-A2EE-818534F59EE8}"/>
              </a:ext>
            </a:extLst>
          </p:cNvPr>
          <p:cNvPicPr>
            <a:picLocks noGrp="1" noChangeAspect="1"/>
          </p:cNvPicPr>
          <p:nvPr>
            <p:ph idx="1"/>
          </p:nvPr>
        </p:nvPicPr>
        <p:blipFill>
          <a:blip r:embed="rId2"/>
          <a:stretch>
            <a:fillRect/>
          </a:stretch>
        </p:blipFill>
        <p:spPr>
          <a:xfrm>
            <a:off x="1965024" y="49378"/>
            <a:ext cx="6930497" cy="5094122"/>
          </a:xfrm>
        </p:spPr>
      </p:pic>
      <p:sp>
        <p:nvSpPr>
          <p:cNvPr id="4" name="Footer Placeholder 3">
            <a:extLst>
              <a:ext uri="{FF2B5EF4-FFF2-40B4-BE49-F238E27FC236}">
                <a16:creationId xmlns:a16="http://schemas.microsoft.com/office/drawing/2014/main" id="{02C7DB18-8A9B-0F4B-96DB-117B63DF58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E72F-58FC-6340-A7D5-5F9AE13DC1FF}"/>
              </a:ext>
            </a:extLst>
          </p:cNvPr>
          <p:cNvSpPr>
            <a:spLocks noGrp="1"/>
          </p:cNvSpPr>
          <p:nvPr>
            <p:ph type="sldNum" sz="quarter" idx="12"/>
          </p:nvPr>
        </p:nvSpPr>
        <p:spPr/>
        <p:txBody>
          <a:bodyPr/>
          <a:lstStyle/>
          <a:p>
            <a:endParaRPr lang="en-US" dirty="0"/>
          </a:p>
        </p:txBody>
      </p:sp>
      <p:pic>
        <p:nvPicPr>
          <p:cNvPr id="9" name="Picture 8">
            <a:extLst>
              <a:ext uri="{FF2B5EF4-FFF2-40B4-BE49-F238E27FC236}">
                <a16:creationId xmlns:a16="http://schemas.microsoft.com/office/drawing/2014/main" id="{A135AAC5-5C31-9640-8D5F-52BD713BB582}"/>
              </a:ext>
            </a:extLst>
          </p:cNvPr>
          <p:cNvPicPr>
            <a:picLocks noChangeAspect="1"/>
          </p:cNvPicPr>
          <p:nvPr/>
        </p:nvPicPr>
        <p:blipFill>
          <a:blip r:embed="rId3"/>
          <a:stretch>
            <a:fillRect/>
          </a:stretch>
        </p:blipFill>
        <p:spPr>
          <a:xfrm>
            <a:off x="1814042" y="0"/>
            <a:ext cx="7081479" cy="5143500"/>
          </a:xfrm>
          <a:prstGeom prst="rect">
            <a:avLst/>
          </a:prstGeom>
        </p:spPr>
      </p:pic>
      <p:sp>
        <p:nvSpPr>
          <p:cNvPr id="12" name="TextBox 11">
            <a:extLst>
              <a:ext uri="{FF2B5EF4-FFF2-40B4-BE49-F238E27FC236}">
                <a16:creationId xmlns:a16="http://schemas.microsoft.com/office/drawing/2014/main" id="{07687D05-659A-B741-9608-37E36BD4C626}"/>
              </a:ext>
            </a:extLst>
          </p:cNvPr>
          <p:cNvSpPr txBox="1"/>
          <p:nvPr/>
        </p:nvSpPr>
        <p:spPr>
          <a:xfrm>
            <a:off x="1965024" y="77965"/>
            <a:ext cx="3945835" cy="1131079"/>
          </a:xfrm>
          <a:prstGeom prst="rect">
            <a:avLst/>
          </a:prstGeom>
          <a:noFill/>
        </p:spPr>
        <p:txBody>
          <a:bodyPr wrap="square" rtlCol="0">
            <a:spAutoFit/>
          </a:bodyPr>
          <a:lstStyle/>
          <a:p>
            <a:r>
              <a:rPr lang="en-US" dirty="0">
                <a:solidFill>
                  <a:schemeClr val="bg1"/>
                </a:solidFill>
              </a:rPr>
              <a:t>From an issue of Nature Astronomy with cool pulsar articles by several people here or who will be here next week: Maura McLaughlin, Chiara </a:t>
            </a:r>
            <a:r>
              <a:rPr lang="en-US" dirty="0" err="1">
                <a:solidFill>
                  <a:schemeClr val="bg1"/>
                </a:solidFill>
              </a:rPr>
              <a:t>Mingarelli</a:t>
            </a:r>
            <a:r>
              <a:rPr lang="en-US" dirty="0">
                <a:solidFill>
                  <a:schemeClr val="bg1"/>
                </a:solidFill>
              </a:rPr>
              <a:t>, me</a:t>
            </a:r>
          </a:p>
          <a:p>
            <a:r>
              <a:rPr lang="en-US" dirty="0">
                <a:solidFill>
                  <a:schemeClr val="bg1"/>
                </a:solidFill>
                <a:hlinkClick r:id="rId4">
                  <a:extLst>
                    <a:ext uri="{A12FA001-AC4F-418D-AE19-62706E023703}">
                      <ahyp:hlinkClr xmlns:ahyp="http://schemas.microsoft.com/office/drawing/2018/hyperlinkcolor" val="tx"/>
                    </a:ext>
                  </a:extLst>
                </a:hlinkClick>
              </a:rPr>
              <a:t>https://www.nature.com/natastron/volumes/1/issues/12</a:t>
            </a:r>
            <a:endParaRPr lang="en-US" dirty="0">
              <a:solidFill>
                <a:schemeClr val="bg1"/>
              </a:solidFill>
            </a:endParaRPr>
          </a:p>
        </p:txBody>
      </p:sp>
    </p:spTree>
    <p:extLst>
      <p:ext uri="{BB962C8B-B14F-4D97-AF65-F5344CB8AC3E}">
        <p14:creationId xmlns:p14="http://schemas.microsoft.com/office/powerpoint/2010/main" val="41470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lsGravDetWEB.mpg">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2000250" y="1028700"/>
            <a:ext cx="5158154" cy="3771900"/>
          </a:xfrm>
          <a:prstGeom prst="rect">
            <a:avLst/>
          </a:prstGeom>
        </p:spPr>
      </p:pic>
    </p:spTree>
    <p:extLst>
      <p:ext uri="{BB962C8B-B14F-4D97-AF65-F5344CB8AC3E}">
        <p14:creationId xmlns:p14="http://schemas.microsoft.com/office/powerpoint/2010/main" val="3118647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1371600" y="1828801"/>
            <a:ext cx="6000750" cy="715581"/>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b="1" i="1" dirty="0">
                <a:solidFill>
                  <a:srgbClr val="468A4B"/>
                </a:solidFill>
              </a:rPr>
              <a:t>Constraining the Properties of </a:t>
            </a:r>
            <a:r>
              <a:rPr lang="en-US" b="1" i="1" dirty="0" err="1">
                <a:solidFill>
                  <a:srgbClr val="468A4B"/>
                </a:solidFill>
              </a:rPr>
              <a:t>Supermassive</a:t>
            </a:r>
            <a:r>
              <a:rPr lang="en-US" b="1" i="1" dirty="0">
                <a:solidFill>
                  <a:srgbClr val="468A4B"/>
                </a:solidFill>
              </a:rPr>
              <a:t> Black Hole Systems Using Pulsar Timing:  Application to 3C 66b</a:t>
            </a:r>
            <a:r>
              <a:rPr lang="en-US" b="1" dirty="0">
                <a:solidFill>
                  <a:srgbClr val="468A4B"/>
                </a:solidFill>
              </a:rPr>
              <a:t>, </a:t>
            </a:r>
            <a:r>
              <a:rPr lang="en-US" b="1" dirty="0" err="1">
                <a:solidFill>
                  <a:srgbClr val="468A4B"/>
                </a:solidFill>
              </a:rPr>
              <a:t>Jenet</a:t>
            </a:r>
            <a:r>
              <a:rPr lang="en-US" b="1" dirty="0">
                <a:solidFill>
                  <a:srgbClr val="468A4B"/>
                </a:solidFill>
              </a:rPr>
              <a:t>, Lommen, Larson and </a:t>
            </a:r>
            <a:r>
              <a:rPr lang="en-US" b="1" dirty="0" err="1">
                <a:solidFill>
                  <a:srgbClr val="468A4B"/>
                </a:solidFill>
              </a:rPr>
              <a:t>Wen</a:t>
            </a:r>
            <a:r>
              <a:rPr lang="en-US" b="1" dirty="0">
                <a:solidFill>
                  <a:srgbClr val="468A4B"/>
                </a:solidFill>
              </a:rPr>
              <a:t> (2004) </a:t>
            </a:r>
            <a:r>
              <a:rPr lang="en-US" b="1" dirty="0" err="1">
                <a:solidFill>
                  <a:srgbClr val="468A4B"/>
                </a:solidFill>
              </a:rPr>
              <a:t>ApJ</a:t>
            </a:r>
            <a:r>
              <a:rPr lang="en-US" b="1" dirty="0">
                <a:solidFill>
                  <a:srgbClr val="468A4B"/>
                </a:solidFill>
              </a:rPr>
              <a:t> 606:799-803.</a:t>
            </a:r>
          </a:p>
        </p:txBody>
      </p:sp>
      <p:sp>
        <p:nvSpPr>
          <p:cNvPr id="27651" name="TextBox 4"/>
          <p:cNvSpPr txBox="1">
            <a:spLocks noChangeArrowheads="1"/>
          </p:cNvSpPr>
          <p:nvPr/>
        </p:nvSpPr>
        <p:spPr bwMode="auto">
          <a:xfrm>
            <a:off x="4743451" y="4057650"/>
            <a:ext cx="2659831" cy="300082"/>
          </a:xfrm>
          <a:prstGeom prst="rect">
            <a:avLst/>
          </a:prstGeom>
          <a:noFill/>
          <a:ln w="9525">
            <a:noFill/>
            <a:miter lim="800000"/>
            <a:headEnd/>
            <a:tailEnd/>
          </a:ln>
        </p:spPr>
        <p:txBody>
          <a:bodyPr wrap="none">
            <a:prstTxWarp prst="textNoShape">
              <a:avLst/>
            </a:prstTxWarp>
            <a:spAutoFit/>
          </a:bodyPr>
          <a:lstStyle/>
          <a:p>
            <a:pPr eaLnBrk="0" hangingPunct="0"/>
            <a:r>
              <a:rPr lang="en-US" b="1" dirty="0">
                <a:solidFill>
                  <a:srgbClr val="468A4B"/>
                </a:solidFill>
              </a:rPr>
              <a:t>Data from </a:t>
            </a:r>
            <a:r>
              <a:rPr lang="en-US" b="1" dirty="0" err="1">
                <a:solidFill>
                  <a:srgbClr val="468A4B"/>
                </a:solidFill>
              </a:rPr>
              <a:t>Kaspi</a:t>
            </a:r>
            <a:r>
              <a:rPr lang="en-US" b="1" dirty="0">
                <a:solidFill>
                  <a:srgbClr val="468A4B"/>
                </a:solidFill>
              </a:rPr>
              <a:t>, Taylor, </a:t>
            </a:r>
            <a:r>
              <a:rPr lang="en-US" b="1" dirty="0" err="1">
                <a:solidFill>
                  <a:srgbClr val="468A4B"/>
                </a:solidFill>
              </a:rPr>
              <a:t>Ryba</a:t>
            </a:r>
            <a:r>
              <a:rPr lang="en-US" b="1" dirty="0">
                <a:solidFill>
                  <a:srgbClr val="468A4B"/>
                </a:solidFill>
              </a:rPr>
              <a:t> 1994</a:t>
            </a:r>
          </a:p>
        </p:txBody>
      </p:sp>
      <p:pic>
        <p:nvPicPr>
          <p:cNvPr id="27652" name="Picture 5" descr="putative.tiff"/>
          <p:cNvPicPr>
            <a:picLocks noChangeAspect="1"/>
          </p:cNvPicPr>
          <p:nvPr/>
        </p:nvPicPr>
        <p:blipFill>
          <a:blip r:embed="rId3"/>
          <a:srcRect b="50813"/>
          <a:stretch>
            <a:fillRect/>
          </a:stretch>
        </p:blipFill>
        <p:spPr bwMode="auto">
          <a:xfrm>
            <a:off x="1371600" y="2857501"/>
            <a:ext cx="3086100" cy="1117997"/>
          </a:xfrm>
          <a:prstGeom prst="rect">
            <a:avLst/>
          </a:prstGeom>
          <a:noFill/>
          <a:ln w="9525">
            <a:noFill/>
            <a:miter lim="800000"/>
            <a:headEnd/>
            <a:tailEnd/>
          </a:ln>
        </p:spPr>
      </p:pic>
      <p:pic>
        <p:nvPicPr>
          <p:cNvPr id="27653" name="Picture 6" descr="kaspidata.tiff"/>
          <p:cNvPicPr>
            <a:picLocks noChangeAspect="1"/>
          </p:cNvPicPr>
          <p:nvPr/>
        </p:nvPicPr>
        <p:blipFill>
          <a:blip r:embed="rId4"/>
          <a:srcRect b="51225"/>
          <a:stretch>
            <a:fillRect/>
          </a:stretch>
        </p:blipFill>
        <p:spPr bwMode="auto">
          <a:xfrm>
            <a:off x="4629150" y="2857500"/>
            <a:ext cx="3052763" cy="111442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fld id="{26982505-D035-9944-8994-8CF67A881A77}" type="slidenum">
              <a:rPr lang="en-US"/>
              <a:pPr>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t>7</a:t>
            </a:fld>
            <a:endParaRPr lang="en-US"/>
          </a:p>
        </p:txBody>
      </p:sp>
      <p:sp>
        <p:nvSpPr>
          <p:cNvPr id="27655" name="Rectangle 6"/>
          <p:cNvSpPr>
            <a:spLocks noChangeArrowheads="1"/>
          </p:cNvSpPr>
          <p:nvPr/>
        </p:nvSpPr>
        <p:spPr bwMode="auto">
          <a:xfrm>
            <a:off x="1371600" y="1028700"/>
            <a:ext cx="5829300" cy="715581"/>
          </a:xfrm>
          <a:prstGeom prst="rect">
            <a:avLst/>
          </a:prstGeom>
          <a:noFill/>
          <a:ln w="9525">
            <a:noFill/>
            <a:miter lim="800000"/>
            <a:headEnd/>
            <a:tailEnd/>
          </a:ln>
        </p:spPr>
        <p:txBody>
          <a:bodyPr>
            <a:prstTxWarp prst="textNoShape">
              <a:avLst/>
            </a:prstTxWarp>
            <a:spAutoFit/>
          </a:bodyPr>
          <a:lstStyle/>
          <a:p>
            <a:pPr eaLnBrk="0" hangingPunct="0">
              <a:buClr>
                <a:srgbClr val="FFFFFF"/>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b="1" i="1" dirty="0">
                <a:solidFill>
                  <a:srgbClr val="468A4B"/>
                </a:solidFill>
                <a:ea typeface="HG Mincho Light J" charset="0"/>
                <a:cs typeface="HG Mincho Light J" charset="0"/>
              </a:rPr>
              <a:t>Orbital Motion in the Radio Galaxy 3C 66B: Evidence for a </a:t>
            </a:r>
            <a:r>
              <a:rPr lang="en-GB" b="1" i="1" dirty="0" err="1">
                <a:solidFill>
                  <a:srgbClr val="468A4B"/>
                </a:solidFill>
                <a:ea typeface="HG Mincho Light J" charset="0"/>
                <a:cs typeface="HG Mincho Light J" charset="0"/>
              </a:rPr>
              <a:t>Supermassive</a:t>
            </a:r>
            <a:r>
              <a:rPr lang="en-GB" b="1" i="1" dirty="0">
                <a:solidFill>
                  <a:srgbClr val="468A4B"/>
                </a:solidFill>
                <a:ea typeface="HG Mincho Light J" charset="0"/>
                <a:cs typeface="HG Mincho Light J" charset="0"/>
              </a:rPr>
              <a:t> Black Hole Binary  </a:t>
            </a:r>
            <a:r>
              <a:rPr lang="en-GB" b="1" dirty="0" err="1">
                <a:solidFill>
                  <a:srgbClr val="468A4B"/>
                </a:solidFill>
                <a:ea typeface="HG Mincho Light J" charset="0"/>
                <a:cs typeface="HG Mincho Light J" charset="0"/>
              </a:rPr>
              <a:t>Sudou</a:t>
            </a:r>
            <a:r>
              <a:rPr lang="en-GB" b="1" dirty="0">
                <a:solidFill>
                  <a:srgbClr val="468A4B"/>
                </a:solidFill>
                <a:ea typeface="HG Mincho Light J" charset="0"/>
                <a:cs typeface="HG Mincho Light J" charset="0"/>
              </a:rPr>
              <a:t>, Iguchi, Murata, Taniguchi (2003) Science 300: 1263-1265. </a:t>
            </a:r>
          </a:p>
          <a:p>
            <a:pPr eaLnBrk="0" hangingPunct="0">
              <a:buClr>
                <a:srgbClr val="FFFFFF"/>
              </a:buClr>
              <a:buSzPct val="66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endParaRPr lang="en-GB" b="1" dirty="0">
              <a:solidFill>
                <a:srgbClr val="468A4B"/>
              </a:solidFill>
              <a:latin typeface="Times New Roman" charset="0"/>
              <a:ea typeface="HG Mincho Light J" charset="0"/>
              <a:cs typeface="HG Mincho Light J" charset="0"/>
            </a:endParaRPr>
          </a:p>
        </p:txBody>
      </p:sp>
      <p:grpSp>
        <p:nvGrpSpPr>
          <p:cNvPr id="2" name="Group 11"/>
          <p:cNvGrpSpPr/>
          <p:nvPr/>
        </p:nvGrpSpPr>
        <p:grpSpPr>
          <a:xfrm>
            <a:off x="1383143" y="2821115"/>
            <a:ext cx="600167" cy="1168718"/>
            <a:chOff x="320191" y="3761485"/>
            <a:chExt cx="800222" cy="1558291"/>
          </a:xfrm>
        </p:grpSpPr>
        <p:sp>
          <p:nvSpPr>
            <p:cNvPr id="8" name="TextBox 7"/>
            <p:cNvSpPr txBox="1"/>
            <p:nvPr/>
          </p:nvSpPr>
          <p:spPr>
            <a:xfrm rot="16200000">
              <a:off x="-243512" y="4325188"/>
              <a:ext cx="1558291" cy="430886"/>
            </a:xfrm>
            <a:prstGeom prst="rect">
              <a:avLst/>
            </a:prstGeom>
            <a:noFill/>
          </p:spPr>
          <p:txBody>
            <a:bodyPr wrap="none" rtlCol="0">
              <a:spAutoFit/>
            </a:bodyPr>
            <a:lstStyle/>
            <a:p>
              <a:r>
                <a:rPr lang="en-US" sz="1500" dirty="0" err="1">
                  <a:solidFill>
                    <a:schemeClr val="bg1"/>
                  </a:solidFill>
                </a:rPr>
                <a:t>Residual(</a:t>
              </a:r>
              <a:r>
                <a:rPr lang="en-US" sz="1500" dirty="0" err="1">
                  <a:solidFill>
                    <a:schemeClr val="bg1"/>
                  </a:solidFill>
                  <a:latin typeface="Symbol" charset="2"/>
                  <a:cs typeface="Symbol" charset="2"/>
                </a:rPr>
                <a:t>m</a:t>
              </a:r>
              <a:r>
                <a:rPr lang="en-US" sz="1500" dirty="0" err="1">
                  <a:solidFill>
                    <a:schemeClr val="bg1"/>
                  </a:solidFill>
                  <a:latin typeface="Arial"/>
                  <a:cs typeface="Arial"/>
                </a:rPr>
                <a:t>s</a:t>
              </a:r>
              <a:r>
                <a:rPr lang="en-US" sz="1500" dirty="0">
                  <a:solidFill>
                    <a:schemeClr val="bg1"/>
                  </a:solidFill>
                  <a:latin typeface="Arial"/>
                  <a:cs typeface="Arial"/>
                </a:rPr>
                <a:t>)</a:t>
              </a:r>
              <a:endParaRPr lang="en-US" sz="1500" dirty="0">
                <a:solidFill>
                  <a:schemeClr val="bg1"/>
                </a:solidFill>
              </a:endParaRPr>
            </a:p>
          </p:txBody>
        </p:sp>
        <p:sp>
          <p:nvSpPr>
            <p:cNvPr id="9" name="TextBox 8"/>
            <p:cNvSpPr txBox="1"/>
            <p:nvPr/>
          </p:nvSpPr>
          <p:spPr>
            <a:xfrm>
              <a:off x="618356" y="4721423"/>
              <a:ext cx="485602" cy="338555"/>
            </a:xfrm>
            <a:prstGeom prst="rect">
              <a:avLst/>
            </a:prstGeom>
            <a:noFill/>
          </p:spPr>
          <p:txBody>
            <a:bodyPr wrap="none" rtlCol="0">
              <a:spAutoFit/>
            </a:bodyPr>
            <a:lstStyle/>
            <a:p>
              <a:r>
                <a:rPr lang="en-US" sz="1050" dirty="0">
                  <a:solidFill>
                    <a:srgbClr val="000000"/>
                  </a:solidFill>
                </a:rPr>
                <a:t>-10</a:t>
              </a:r>
            </a:p>
          </p:txBody>
        </p:sp>
        <p:sp>
          <p:nvSpPr>
            <p:cNvPr id="10" name="TextBox 9"/>
            <p:cNvSpPr txBox="1"/>
            <p:nvPr/>
          </p:nvSpPr>
          <p:spPr>
            <a:xfrm>
              <a:off x="682435" y="3810000"/>
              <a:ext cx="430031" cy="338555"/>
            </a:xfrm>
            <a:prstGeom prst="rect">
              <a:avLst/>
            </a:prstGeom>
            <a:noFill/>
          </p:spPr>
          <p:txBody>
            <a:bodyPr wrap="none" rtlCol="0">
              <a:spAutoFit/>
            </a:bodyPr>
            <a:lstStyle/>
            <a:p>
              <a:r>
                <a:rPr lang="en-US" sz="1050" dirty="0">
                  <a:solidFill>
                    <a:srgbClr val="000000"/>
                  </a:solidFill>
                </a:rPr>
                <a:t>10</a:t>
              </a:r>
            </a:p>
          </p:txBody>
        </p:sp>
        <p:sp>
          <p:nvSpPr>
            <p:cNvPr id="11" name="TextBox 10"/>
            <p:cNvSpPr txBox="1"/>
            <p:nvPr/>
          </p:nvSpPr>
          <p:spPr>
            <a:xfrm>
              <a:off x="782285" y="4267200"/>
              <a:ext cx="338128" cy="338555"/>
            </a:xfrm>
            <a:prstGeom prst="rect">
              <a:avLst/>
            </a:prstGeom>
            <a:noFill/>
          </p:spPr>
          <p:txBody>
            <a:bodyPr wrap="none" rtlCol="0">
              <a:spAutoFit/>
            </a:bodyPr>
            <a:lstStyle/>
            <a:p>
              <a:r>
                <a:rPr lang="en-US" sz="1050" dirty="0">
                  <a:solidFill>
                    <a:srgbClr val="000000"/>
                  </a:solidFill>
                </a:rPr>
                <a:t>0</a:t>
              </a:r>
            </a:p>
          </p:txBody>
        </p:sp>
      </p:grpSp>
      <p:grpSp>
        <p:nvGrpSpPr>
          <p:cNvPr id="3" name="Group 22"/>
          <p:cNvGrpSpPr/>
          <p:nvPr/>
        </p:nvGrpSpPr>
        <p:grpSpPr>
          <a:xfrm>
            <a:off x="4560462" y="2827054"/>
            <a:ext cx="680401" cy="1168718"/>
            <a:chOff x="4404213" y="3617005"/>
            <a:chExt cx="907200" cy="1558290"/>
          </a:xfrm>
        </p:grpSpPr>
        <p:sp>
          <p:nvSpPr>
            <p:cNvPr id="24" name="TextBox 23"/>
            <p:cNvSpPr txBox="1"/>
            <p:nvPr/>
          </p:nvSpPr>
          <p:spPr>
            <a:xfrm rot="16200000">
              <a:off x="3840511" y="4180707"/>
              <a:ext cx="1558290" cy="430886"/>
            </a:xfrm>
            <a:prstGeom prst="rect">
              <a:avLst/>
            </a:prstGeom>
            <a:noFill/>
          </p:spPr>
          <p:txBody>
            <a:bodyPr wrap="none" rtlCol="0">
              <a:spAutoFit/>
            </a:bodyPr>
            <a:lstStyle/>
            <a:p>
              <a:r>
                <a:rPr lang="en-US" sz="1500" dirty="0" err="1">
                  <a:solidFill>
                    <a:schemeClr val="bg1"/>
                  </a:solidFill>
                </a:rPr>
                <a:t>Residual(</a:t>
              </a:r>
              <a:r>
                <a:rPr lang="en-US" sz="1500" dirty="0" err="1">
                  <a:solidFill>
                    <a:schemeClr val="bg1"/>
                  </a:solidFill>
                  <a:latin typeface="Symbol" charset="2"/>
                  <a:cs typeface="Symbol" charset="2"/>
                </a:rPr>
                <a:t>m</a:t>
              </a:r>
              <a:r>
                <a:rPr lang="en-US" sz="1500" dirty="0" err="1">
                  <a:solidFill>
                    <a:schemeClr val="bg1"/>
                  </a:solidFill>
                  <a:latin typeface="Arial"/>
                  <a:cs typeface="Arial"/>
                </a:rPr>
                <a:t>s</a:t>
              </a:r>
              <a:r>
                <a:rPr lang="en-US" sz="1500" dirty="0">
                  <a:solidFill>
                    <a:schemeClr val="bg1"/>
                  </a:solidFill>
                  <a:latin typeface="Arial"/>
                  <a:cs typeface="Arial"/>
                </a:rPr>
                <a:t>)</a:t>
              </a:r>
              <a:endParaRPr lang="en-US" sz="1500" dirty="0">
                <a:solidFill>
                  <a:schemeClr val="bg1"/>
                </a:solidFill>
              </a:endParaRPr>
            </a:p>
          </p:txBody>
        </p:sp>
        <p:sp>
          <p:nvSpPr>
            <p:cNvPr id="25" name="TextBox 24"/>
            <p:cNvSpPr txBox="1"/>
            <p:nvPr/>
          </p:nvSpPr>
          <p:spPr>
            <a:xfrm>
              <a:off x="4809356" y="4569023"/>
              <a:ext cx="485603" cy="338555"/>
            </a:xfrm>
            <a:prstGeom prst="rect">
              <a:avLst/>
            </a:prstGeom>
            <a:noFill/>
          </p:spPr>
          <p:txBody>
            <a:bodyPr wrap="none" rtlCol="0">
              <a:spAutoFit/>
            </a:bodyPr>
            <a:lstStyle/>
            <a:p>
              <a:r>
                <a:rPr lang="en-US" sz="1050" dirty="0">
                  <a:solidFill>
                    <a:srgbClr val="000000"/>
                  </a:solidFill>
                </a:rPr>
                <a:t>-10</a:t>
              </a:r>
            </a:p>
          </p:txBody>
        </p:sp>
        <p:sp>
          <p:nvSpPr>
            <p:cNvPr id="26" name="TextBox 25"/>
            <p:cNvSpPr txBox="1"/>
            <p:nvPr/>
          </p:nvSpPr>
          <p:spPr>
            <a:xfrm>
              <a:off x="4873435" y="3657600"/>
              <a:ext cx="430032" cy="338555"/>
            </a:xfrm>
            <a:prstGeom prst="rect">
              <a:avLst/>
            </a:prstGeom>
            <a:noFill/>
          </p:spPr>
          <p:txBody>
            <a:bodyPr wrap="none" rtlCol="0">
              <a:spAutoFit/>
            </a:bodyPr>
            <a:lstStyle/>
            <a:p>
              <a:r>
                <a:rPr lang="en-US" sz="1050" dirty="0">
                  <a:solidFill>
                    <a:srgbClr val="000000"/>
                  </a:solidFill>
                </a:rPr>
                <a:t>10</a:t>
              </a:r>
            </a:p>
          </p:txBody>
        </p:sp>
        <p:sp>
          <p:nvSpPr>
            <p:cNvPr id="27" name="TextBox 26"/>
            <p:cNvSpPr txBox="1"/>
            <p:nvPr/>
          </p:nvSpPr>
          <p:spPr>
            <a:xfrm>
              <a:off x="4973285" y="4114799"/>
              <a:ext cx="338128" cy="338555"/>
            </a:xfrm>
            <a:prstGeom prst="rect">
              <a:avLst/>
            </a:prstGeom>
            <a:noFill/>
          </p:spPr>
          <p:txBody>
            <a:bodyPr wrap="none" rtlCol="0">
              <a:spAutoFit/>
            </a:bodyPr>
            <a:lstStyle/>
            <a:p>
              <a:r>
                <a:rPr lang="en-US" sz="1050" dirty="0">
                  <a:solidFill>
                    <a:srgbClr val="000000"/>
                  </a:solidFill>
                </a:rPr>
                <a:t>0</a:t>
              </a:r>
            </a:p>
          </p:txBody>
        </p:sp>
      </p:grpSp>
      <p:sp>
        <p:nvSpPr>
          <p:cNvPr id="28" name="TextBox 4"/>
          <p:cNvSpPr txBox="1">
            <a:spLocks noChangeArrowheads="1"/>
          </p:cNvSpPr>
          <p:nvPr/>
        </p:nvSpPr>
        <p:spPr bwMode="auto">
          <a:xfrm>
            <a:off x="1428750" y="4057650"/>
            <a:ext cx="2554610" cy="300082"/>
          </a:xfrm>
          <a:prstGeom prst="rect">
            <a:avLst/>
          </a:prstGeom>
          <a:noFill/>
          <a:ln w="9525">
            <a:noFill/>
            <a:miter lim="800000"/>
            <a:headEnd/>
            <a:tailEnd/>
          </a:ln>
        </p:spPr>
        <p:txBody>
          <a:bodyPr wrap="none">
            <a:prstTxWarp prst="textNoShape">
              <a:avLst/>
            </a:prstTxWarp>
            <a:spAutoFit/>
          </a:bodyPr>
          <a:lstStyle/>
          <a:p>
            <a:pPr eaLnBrk="0" hangingPunct="0"/>
            <a:r>
              <a:rPr lang="en-US" b="1" dirty="0">
                <a:solidFill>
                  <a:srgbClr val="468A4B"/>
                </a:solidFill>
              </a:rPr>
              <a:t>Simulated residuals due to 3c66b</a:t>
            </a:r>
          </a:p>
        </p:txBody>
      </p:sp>
    </p:spTree>
    <p:extLst>
      <p:ext uri="{BB962C8B-B14F-4D97-AF65-F5344CB8AC3E}">
        <p14:creationId xmlns:p14="http://schemas.microsoft.com/office/powerpoint/2010/main" val="41961206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350" y="628650"/>
            <a:ext cx="5829300" cy="857250"/>
          </a:xfrm>
        </p:spPr>
        <p:txBody>
          <a:bodyPr/>
          <a:lstStyle/>
          <a:p>
            <a:r>
              <a:rPr lang="en-US" dirty="0"/>
              <a:t>A sense of what’s detectable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D2BF195-B458-1B41-9A64-AC7D55598BC5}"/>
                  </a:ext>
                </a:extLst>
              </p:cNvPr>
              <p:cNvSpPr txBox="1"/>
              <p:nvPr/>
            </p:nvSpPr>
            <p:spPr>
              <a:xfrm>
                <a:off x="1222513" y="1565413"/>
                <a:ext cx="4363278" cy="3039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𝑀</m:t>
                              </m:r>
                            </m:e>
                            <m:sup>
                              <m:r>
                                <a:rPr lang="en-US" sz="2000" b="0" i="1" smtClean="0">
                                  <a:latin typeface="Cambria Math" panose="02040503050406030204" pitchFamily="18" charset="0"/>
                                </a:rPr>
                                <m:t>5/3</m:t>
                              </m:r>
                            </m:sup>
                          </m:sSup>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𝑃</m:t>
                              </m:r>
                            </m:e>
                            <m:sup>
                              <m:r>
                                <a:rPr lang="en-US" sz="2000" b="0" i="1" smtClean="0">
                                  <a:latin typeface="Cambria Math" panose="02040503050406030204" pitchFamily="18" charset="0"/>
                                </a:rPr>
                                <m:t>2/3</m:t>
                              </m:r>
                            </m:sup>
                          </m:sSup>
                          <m:r>
                            <a:rPr lang="en-US" sz="2000" b="0" i="1" smtClean="0">
                              <a:latin typeface="Cambria Math" panose="02040503050406030204" pitchFamily="18" charset="0"/>
                            </a:rPr>
                            <m:t>𝑑</m:t>
                          </m:r>
                        </m:den>
                      </m:f>
                    </m:oMath>
                  </m:oMathPara>
                </a14:m>
                <a:endParaRPr lang="en-US" sz="2000" dirty="0"/>
              </a:p>
              <a:p>
                <a:endParaRPr lang="en-US" sz="2000" dirty="0"/>
              </a:p>
              <a:p>
                <a:r>
                  <a:rPr lang="en-US" sz="2000" dirty="0">
                    <a:ea typeface="Cambria Math" panose="02040503050406030204" pitchFamily="18" charset="0"/>
                  </a:rPr>
                  <a:t>                residual</a:t>
                </a:r>
                <a14:m>
                  <m:oMath xmlns:m="http://schemas.openxmlformats.org/officeDocument/2006/math">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𝑀</m:t>
                            </m:r>
                          </m:e>
                          <m:sup>
                            <m:r>
                              <a:rPr lang="en-US" sz="2000" i="1">
                                <a:latin typeface="Cambria Math" panose="02040503050406030204" pitchFamily="18" charset="0"/>
                              </a:rPr>
                              <m:t>5/3</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𝑃</m:t>
                            </m:r>
                          </m:e>
                          <m:sup>
                            <m:r>
                              <a:rPr lang="en-US" sz="2000" b="0" i="1" smtClean="0">
                                <a:latin typeface="Cambria Math" panose="02040503050406030204" pitchFamily="18" charset="0"/>
                              </a:rPr>
                              <m:t>1/3</m:t>
                            </m:r>
                          </m:sup>
                        </m:sSup>
                      </m:num>
                      <m:den>
                        <m:r>
                          <a:rPr lang="en-US" sz="2000" i="1">
                            <a:latin typeface="Cambria Math" panose="02040503050406030204" pitchFamily="18" charset="0"/>
                          </a:rPr>
                          <m:t>𝑑</m:t>
                        </m:r>
                      </m:den>
                    </m:f>
                  </m:oMath>
                </a14:m>
                <a:endParaRPr lang="en-US" sz="2000" dirty="0"/>
              </a:p>
              <a:p>
                <a:endParaRPr lang="en-US" sz="2000" dirty="0"/>
              </a:p>
              <a:p>
                <a:r>
                  <a:rPr lang="en-US" sz="2000" dirty="0">
                    <a:ea typeface="Cambria Math" panose="02040503050406030204" pitchFamily="18" charset="0"/>
                  </a:rPr>
                  <a:t>        residual</a:t>
                </a:r>
                <a14:m>
                  <m:oMath xmlns:m="http://schemas.openxmlformats.org/officeDocument/2006/math">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𝑀</m:t>
                                    </m:r>
                                  </m:num>
                                  <m:den>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9</m:t>
                                        </m:r>
                                      </m:sup>
                                    </m:s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𝑀</m:t>
                                        </m:r>
                                      </m:e>
                                      <m:sub>
                                        <m:r>
                                          <a:rPr lang="en-US" sz="2000" i="1">
                                            <a:latin typeface="Cambria Math" panose="02040503050406030204" pitchFamily="18" charset="0"/>
                                            <a:ea typeface="Cambria Math" panose="02040503050406030204" pitchFamily="18" charset="0"/>
                                          </a:rPr>
                                          <m:t>𝜃</m:t>
                                        </m:r>
                                      </m:sub>
                                    </m:sSub>
                                  </m:den>
                                </m:f>
                              </m:e>
                            </m:d>
                          </m:e>
                          <m:sup>
                            <m:r>
                              <a:rPr lang="en-US" sz="2000" i="1">
                                <a:latin typeface="Cambria Math" panose="02040503050406030204" pitchFamily="18" charset="0"/>
                              </a:rPr>
                              <m:t>5/3</m:t>
                            </m:r>
                          </m:sup>
                        </m:sSup>
                        <m:sSup>
                          <m:sSupPr>
                            <m:ctrlPr>
                              <a:rPr lang="en-US" sz="2000" i="1">
                                <a:latin typeface="Cambria Math" panose="02040503050406030204" pitchFamily="18" charset="0"/>
                              </a:rPr>
                            </m:ctrlPr>
                          </m:sSupPr>
                          <m:e>
                            <m:d>
                              <m:dPr>
                                <m:ctrlPr>
                                  <a:rPr lang="en-US" sz="200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𝑃</m:t>
                                    </m:r>
                                  </m:num>
                                  <m:den>
                                    <m:r>
                                      <a:rPr lang="en-US" sz="2000" i="1">
                                        <a:latin typeface="Cambria Math" panose="02040503050406030204" pitchFamily="18" charset="0"/>
                                      </a:rPr>
                                      <m:t>1 </m:t>
                                    </m:r>
                                    <m:r>
                                      <a:rPr lang="en-US" sz="2000" i="1">
                                        <a:latin typeface="Cambria Math" panose="02040503050406030204" pitchFamily="18" charset="0"/>
                                      </a:rPr>
                                      <m:t>𝑦𝑒𝑎𝑟</m:t>
                                    </m:r>
                                  </m:den>
                                </m:f>
                              </m:e>
                            </m:d>
                          </m:e>
                          <m:sup>
                            <m:r>
                              <a:rPr lang="en-US" sz="2000" i="1">
                                <a:latin typeface="Cambria Math" panose="02040503050406030204" pitchFamily="18" charset="0"/>
                              </a:rPr>
                              <m:t>1/3</m:t>
                            </m:r>
                          </m:sup>
                        </m:sSup>
                      </m:num>
                      <m:den>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100 </m:t>
                                </m:r>
                                <m:r>
                                  <a:rPr lang="en-US" sz="2000" b="0" i="1" smtClean="0">
                                    <a:latin typeface="Cambria Math" panose="02040503050406030204" pitchFamily="18" charset="0"/>
                                  </a:rPr>
                                  <m:t>𝑀𝑝𝑐</m:t>
                                </m:r>
                              </m:den>
                            </m:f>
                          </m:e>
                        </m:d>
                      </m:den>
                    </m:f>
                  </m:oMath>
                </a14:m>
                <a:endParaRPr lang="en-US" sz="2000" dirty="0"/>
              </a:p>
              <a:p>
                <a:endParaRPr lang="en-US" sz="2000" dirty="0"/>
              </a:p>
            </p:txBody>
          </p:sp>
        </mc:Choice>
        <mc:Fallback>
          <p:sp>
            <p:nvSpPr>
              <p:cNvPr id="3" name="TextBox 2">
                <a:extLst>
                  <a:ext uri="{FF2B5EF4-FFF2-40B4-BE49-F238E27FC236}">
                    <a16:creationId xmlns:a16="http://schemas.microsoft.com/office/drawing/2014/main" id="{9D2BF195-B458-1B41-9A64-AC7D55598BC5}"/>
                  </a:ext>
                </a:extLst>
              </p:cNvPr>
              <p:cNvSpPr txBox="1">
                <a:spLocks noRot="1" noChangeAspect="1" noMove="1" noResize="1" noEditPoints="1" noAdjustHandles="1" noChangeArrowheads="1" noChangeShapeType="1" noTextEdit="1"/>
              </p:cNvSpPr>
              <p:nvPr/>
            </p:nvSpPr>
            <p:spPr>
              <a:xfrm>
                <a:off x="1222513" y="1565413"/>
                <a:ext cx="4363278" cy="3039999"/>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9FE9033-6A00-674B-A32D-7A68CC1BA64E}"/>
              </a:ext>
            </a:extLst>
          </p:cNvPr>
          <p:cNvSpPr txBox="1"/>
          <p:nvPr/>
        </p:nvSpPr>
        <p:spPr>
          <a:xfrm>
            <a:off x="4870174" y="1838739"/>
            <a:ext cx="2764411" cy="300082"/>
          </a:xfrm>
          <a:prstGeom prst="rect">
            <a:avLst/>
          </a:prstGeom>
          <a:noFill/>
        </p:spPr>
        <p:txBody>
          <a:bodyPr wrap="none" rtlCol="0">
            <a:spAutoFit/>
          </a:bodyPr>
          <a:lstStyle/>
          <a:p>
            <a:r>
              <a:rPr lang="en-US" dirty="0" err="1"/>
              <a:t>Gopu</a:t>
            </a:r>
            <a:r>
              <a:rPr lang="en-US" dirty="0"/>
              <a:t> showed you that this morning!</a:t>
            </a:r>
          </a:p>
        </p:txBody>
      </p:sp>
      <p:sp>
        <p:nvSpPr>
          <p:cNvPr id="9" name="TextBox 8">
            <a:extLst>
              <a:ext uri="{FF2B5EF4-FFF2-40B4-BE49-F238E27FC236}">
                <a16:creationId xmlns:a16="http://schemas.microsoft.com/office/drawing/2014/main" id="{BDB62105-85C9-4A4C-974D-BD76E313D6BB}"/>
              </a:ext>
            </a:extLst>
          </p:cNvPr>
          <p:cNvSpPr txBox="1"/>
          <p:nvPr/>
        </p:nvSpPr>
        <p:spPr>
          <a:xfrm>
            <a:off x="4858907" y="2528355"/>
            <a:ext cx="3502562" cy="300082"/>
          </a:xfrm>
          <a:prstGeom prst="rect">
            <a:avLst/>
          </a:prstGeom>
          <a:noFill/>
        </p:spPr>
        <p:txBody>
          <a:bodyPr wrap="none" rtlCol="0">
            <a:spAutoFit/>
          </a:bodyPr>
          <a:lstStyle/>
          <a:p>
            <a:r>
              <a:rPr lang="en-US" dirty="0"/>
              <a:t>Multiply strain by orbital period to get residual.</a:t>
            </a:r>
          </a:p>
        </p:txBody>
      </p:sp>
      <p:sp>
        <p:nvSpPr>
          <p:cNvPr id="10" name="TextBox 9">
            <a:extLst>
              <a:ext uri="{FF2B5EF4-FFF2-40B4-BE49-F238E27FC236}">
                <a16:creationId xmlns:a16="http://schemas.microsoft.com/office/drawing/2014/main" id="{E36D4C60-8ABB-9F43-AB3A-6DDC7116702E}"/>
              </a:ext>
            </a:extLst>
          </p:cNvPr>
          <p:cNvSpPr txBox="1"/>
          <p:nvPr/>
        </p:nvSpPr>
        <p:spPr>
          <a:xfrm>
            <a:off x="5362180" y="3397031"/>
            <a:ext cx="3622794" cy="715581"/>
          </a:xfrm>
          <a:prstGeom prst="rect">
            <a:avLst/>
          </a:prstGeom>
          <a:noFill/>
        </p:spPr>
        <p:txBody>
          <a:bodyPr wrap="square" rtlCol="0">
            <a:spAutoFit/>
          </a:bodyPr>
          <a:lstStyle/>
          <a:p>
            <a:r>
              <a:rPr lang="en-US" dirty="0"/>
              <a:t>Do that funky thing astronomers love doing where they express everything as a fraction of some numbers they like.</a:t>
            </a:r>
          </a:p>
        </p:txBody>
      </p:sp>
      <p:sp>
        <p:nvSpPr>
          <p:cNvPr id="11" name="TextBox 10">
            <a:extLst>
              <a:ext uri="{FF2B5EF4-FFF2-40B4-BE49-F238E27FC236}">
                <a16:creationId xmlns:a16="http://schemas.microsoft.com/office/drawing/2014/main" id="{351C882E-76D7-A74F-A595-4A44EFF2DA8E}"/>
              </a:ext>
            </a:extLst>
          </p:cNvPr>
          <p:cNvSpPr txBox="1"/>
          <p:nvPr/>
        </p:nvSpPr>
        <p:spPr>
          <a:xfrm>
            <a:off x="188843" y="1421296"/>
            <a:ext cx="2067339" cy="715581"/>
          </a:xfrm>
          <a:prstGeom prst="rect">
            <a:avLst/>
          </a:prstGeom>
          <a:noFill/>
        </p:spPr>
        <p:txBody>
          <a:bodyPr wrap="square" rtlCol="0">
            <a:spAutoFit/>
          </a:bodyPr>
          <a:lstStyle/>
          <a:p>
            <a:r>
              <a:rPr lang="en-US" dirty="0"/>
              <a:t>For an equal mass binary of mass M, period P, and distance d, the strain h is:</a:t>
            </a:r>
          </a:p>
        </p:txBody>
      </p:sp>
    </p:spTree>
    <p:extLst>
      <p:ext uri="{BB962C8B-B14F-4D97-AF65-F5344CB8AC3E}">
        <p14:creationId xmlns:p14="http://schemas.microsoft.com/office/powerpoint/2010/main" val="34649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DF6C-1909-924B-BB54-F7B1914B2A72}"/>
              </a:ext>
            </a:extLst>
          </p:cNvPr>
          <p:cNvSpPr>
            <a:spLocks noGrp="1"/>
          </p:cNvSpPr>
          <p:nvPr>
            <p:ph type="title"/>
          </p:nvPr>
        </p:nvSpPr>
        <p:spPr>
          <a:xfrm>
            <a:off x="719176" y="1093825"/>
            <a:ext cx="3365499" cy="3260234"/>
          </a:xfrm>
        </p:spPr>
        <p:txBody>
          <a:bodyPr>
            <a:normAutofit fontScale="90000"/>
          </a:bodyPr>
          <a:lstStyle/>
          <a:p>
            <a:r>
              <a:rPr lang="en-US" dirty="0"/>
              <a:t>If I want to use a telescope to observe a binary pulsar and use my TOAs to search for gravitational waves from a system that I suspect has 2 billion-solar-mass black holes orbiting around each other, which of the following do I need to know?</a:t>
            </a:r>
          </a:p>
        </p:txBody>
      </p:sp>
      <p:sp>
        <p:nvSpPr>
          <p:cNvPr id="3" name="Content Placeholder 2">
            <a:extLst>
              <a:ext uri="{FF2B5EF4-FFF2-40B4-BE49-F238E27FC236}">
                <a16:creationId xmlns:a16="http://schemas.microsoft.com/office/drawing/2014/main" id="{ED4057CF-4ED6-5C46-8137-37ECEA7DE033}"/>
              </a:ext>
            </a:extLst>
          </p:cNvPr>
          <p:cNvSpPr>
            <a:spLocks noGrp="1"/>
          </p:cNvSpPr>
          <p:nvPr>
            <p:ph idx="1"/>
          </p:nvPr>
        </p:nvSpPr>
        <p:spPr>
          <a:xfrm>
            <a:off x="4529470" y="1200151"/>
            <a:ext cx="4157330" cy="3394472"/>
          </a:xfrm>
        </p:spPr>
        <p:txBody>
          <a:bodyPr>
            <a:normAutofit fontScale="70000" lnSpcReduction="20000"/>
          </a:bodyPr>
          <a:lstStyle/>
          <a:p>
            <a:pPr marL="457200" indent="-457200">
              <a:buFont typeface="+mj-lt"/>
              <a:buAutoNum type="alphaLcParenR"/>
            </a:pPr>
            <a:r>
              <a:rPr lang="en-US" dirty="0"/>
              <a:t>The period of the GW (for a circular system this is half the binary black hole orbit)</a:t>
            </a:r>
          </a:p>
          <a:p>
            <a:pPr marL="457200" indent="-457200">
              <a:buFont typeface="+mj-lt"/>
              <a:buAutoNum type="alphaLcParenR"/>
            </a:pPr>
            <a:r>
              <a:rPr lang="en-US" dirty="0"/>
              <a:t>The period of the pulsar rotation (spin period or pulse period)</a:t>
            </a:r>
          </a:p>
          <a:p>
            <a:pPr marL="457200" indent="-457200">
              <a:buFont typeface="+mj-lt"/>
              <a:buAutoNum type="alphaLcParenR"/>
            </a:pPr>
            <a:r>
              <a:rPr lang="en-US" dirty="0"/>
              <a:t>The period of the electromagnetic wave emitted by the pulsar.</a:t>
            </a:r>
          </a:p>
          <a:p>
            <a:pPr marL="457200" indent="-457200">
              <a:buFont typeface="+mj-lt"/>
              <a:buAutoNum type="alphaLcParenR"/>
            </a:pPr>
            <a:r>
              <a:rPr lang="en-US" dirty="0"/>
              <a:t>The period of the pulsar’s orbit around its companion (aka the orbital period)</a:t>
            </a:r>
          </a:p>
          <a:p>
            <a:pPr marL="457200" indent="-457200">
              <a:buFont typeface="+mj-lt"/>
              <a:buAutoNum type="alphaLcParenR"/>
            </a:pPr>
            <a:r>
              <a:rPr lang="en-US" dirty="0"/>
              <a:t>The period of the earth around the sun.</a:t>
            </a:r>
          </a:p>
          <a:p>
            <a:pPr marL="457200" indent="-457200">
              <a:buFont typeface="+mj-lt"/>
              <a:buAutoNum type="alphaLcParenR"/>
            </a:pPr>
            <a:r>
              <a:rPr lang="en-US" dirty="0"/>
              <a:t>The period of Jupiter around the sun.</a:t>
            </a:r>
          </a:p>
          <a:p>
            <a:pPr marL="457200" indent="-457200">
              <a:buFont typeface="+mj-lt"/>
              <a:buAutoNum type="alphaLcParenR"/>
            </a:pPr>
            <a:r>
              <a:rPr lang="en-US" dirty="0"/>
              <a:t>The frequency spectrum of the noise.</a:t>
            </a:r>
          </a:p>
        </p:txBody>
      </p:sp>
      <p:sp>
        <p:nvSpPr>
          <p:cNvPr id="4" name="Footer Placeholder 3">
            <a:extLst>
              <a:ext uri="{FF2B5EF4-FFF2-40B4-BE49-F238E27FC236}">
                <a16:creationId xmlns:a16="http://schemas.microsoft.com/office/drawing/2014/main" id="{0640F2FB-9FEA-A848-B5A2-493BF0DEA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9BE2FD-7F79-D24F-8549-CD038D1BD5AA}"/>
              </a:ext>
            </a:extLst>
          </p:cNvPr>
          <p:cNvSpPr>
            <a:spLocks noGrp="1"/>
          </p:cNvSpPr>
          <p:nvPr>
            <p:ph type="sldNum" sz="quarter" idx="12"/>
          </p:nvPr>
        </p:nvSpPr>
        <p:spPr/>
        <p:txBody>
          <a:bodyPr/>
          <a:lstStyle/>
          <a:p>
            <a:endParaRPr lang="en-US" dirty="0"/>
          </a:p>
        </p:txBody>
      </p:sp>
      <p:sp>
        <p:nvSpPr>
          <p:cNvPr id="6" name="TextBox 5">
            <a:extLst>
              <a:ext uri="{FF2B5EF4-FFF2-40B4-BE49-F238E27FC236}">
                <a16:creationId xmlns:a16="http://schemas.microsoft.com/office/drawing/2014/main" id="{83B7CABE-8EF5-2442-B70F-93D6C9397436}"/>
              </a:ext>
            </a:extLst>
          </p:cNvPr>
          <p:cNvSpPr txBox="1"/>
          <p:nvPr/>
        </p:nvSpPr>
        <p:spPr>
          <a:xfrm>
            <a:off x="3124200" y="148856"/>
            <a:ext cx="4680098" cy="553998"/>
          </a:xfrm>
          <a:prstGeom prst="rect">
            <a:avLst/>
          </a:prstGeom>
          <a:noFill/>
        </p:spPr>
        <p:txBody>
          <a:bodyPr wrap="square" rtlCol="0">
            <a:spAutoFit/>
          </a:bodyPr>
          <a:lstStyle/>
          <a:p>
            <a:r>
              <a:rPr lang="en-US" sz="3000" dirty="0"/>
              <a:t>Pop Quiz #1</a:t>
            </a:r>
          </a:p>
        </p:txBody>
      </p:sp>
    </p:spTree>
    <p:extLst>
      <p:ext uri="{BB962C8B-B14F-4D97-AF65-F5344CB8AC3E}">
        <p14:creationId xmlns:p14="http://schemas.microsoft.com/office/powerpoint/2010/main" val="4243483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138770</TotalTime>
  <Words>2190</Words>
  <Application>Microsoft Macintosh PowerPoint</Application>
  <PresentationFormat>On-screen Show (16:9)</PresentationFormat>
  <Paragraphs>181</Paragraphs>
  <Slides>42</Slides>
  <Notes>10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ＭＳ Ｐゴシック</vt:lpstr>
      <vt:lpstr>ヒラギノ角ゴ Pro W3</vt:lpstr>
      <vt:lpstr>Adobe Naskh Medium</vt:lpstr>
      <vt:lpstr>Apple Braille Pinpoint 8 Dot</vt:lpstr>
      <vt:lpstr>Arial</vt:lpstr>
      <vt:lpstr>Calibri</vt:lpstr>
      <vt:lpstr>Cambria Math</vt:lpstr>
      <vt:lpstr>Droid Sans Fallback</vt:lpstr>
      <vt:lpstr>FreeSans</vt:lpstr>
      <vt:lpstr>HG Mincho Light J</vt:lpstr>
      <vt:lpstr>Junicode</vt:lpstr>
      <vt:lpstr>Liberation Sans</vt:lpstr>
      <vt:lpstr>Symbol</vt:lpstr>
      <vt:lpstr>Times New Roman</vt:lpstr>
      <vt:lpstr>Office Theme</vt:lpstr>
      <vt:lpstr>PowerPoint Presentation</vt:lpstr>
      <vt:lpstr>We’re just past half-way through the week. What’s happened so far?</vt:lpstr>
      <vt:lpstr>What’s next?</vt:lpstr>
      <vt:lpstr>THE PLAN</vt:lpstr>
      <vt:lpstr>PowerPoint Presentation</vt:lpstr>
      <vt:lpstr>PowerPoint Presentation</vt:lpstr>
      <vt:lpstr>PowerPoint Presentation</vt:lpstr>
      <vt:lpstr>A sense of what’s detectable</vt:lpstr>
      <vt:lpstr>If I want to use a telescope to observe a binary pulsar and use my TOAs to search for gravitational waves from a system that I suspect has 2 billion-solar-mass black holes orbiting around each other, which of the following do I need to know?</vt:lpstr>
      <vt:lpstr>PowerPoint Presentation</vt:lpstr>
      <vt:lpstr>PowerPoint Presentation</vt:lpstr>
      <vt:lpstr>Earth and Pulsar Terms</vt:lpstr>
      <vt:lpstr>Searching for single sources of GWs</vt:lpstr>
      <vt:lpstr>The deepest, most annoying level</vt:lpstr>
      <vt:lpstr>Noise</vt:lpstr>
      <vt:lpstr>Sources of noise</vt:lpstr>
      <vt:lpstr>PowerPoint Presentation</vt:lpstr>
      <vt:lpstr>Pop Quiz #2: If a suinsoidal gravitational wave is traveling through the back of Einstein’s head out the front, what will happen to his head under the influence of the GW?</vt:lpstr>
      <vt:lpstr>The shape of the GW response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Gravcalc.org</vt:lpstr>
      <vt:lpstr>The shape of the GW response</vt:lpstr>
      <vt:lpstr>Hellings and Downs Curve</vt:lpstr>
      <vt:lpstr>PowerPoint Presentation</vt:lpstr>
      <vt:lpstr>PowerPoint Presentation</vt:lpstr>
      <vt:lpstr>PowerPoint Presentation</vt:lpstr>
      <vt:lpstr>PowerPoint Presentation</vt:lpstr>
      <vt:lpstr>PowerPoint Presentation</vt:lpstr>
      <vt:lpstr>PowerPoint Presentation</vt:lpstr>
      <vt:lpstr>Takeaways</vt:lpstr>
      <vt:lpstr>If you want to read or do some more stuff…</vt:lpstr>
      <vt:lpstr>The shape of the GW response</vt:lpstr>
    </vt:vector>
  </TitlesOfParts>
  <Company>PDG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GSFC NASA</dc:creator>
  <cp:lastModifiedBy>Andrea Lommen</cp:lastModifiedBy>
  <cp:revision>645</cp:revision>
  <cp:lastPrinted>2018-06-21T15:17:15Z</cp:lastPrinted>
  <dcterms:created xsi:type="dcterms:W3CDTF">2014-01-02T13:23:00Z</dcterms:created>
  <dcterms:modified xsi:type="dcterms:W3CDTF">2019-06-12T11:57:25Z</dcterms:modified>
</cp:coreProperties>
</file>